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</p:sldIdLst>
  <p:sldSz cx="9144000" cy="5143500" type="screen16x9"/>
  <p:notesSz cx="9144000" cy="51435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666" y="1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63738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10"/>
              </a:lnSpc>
            </a:pPr>
            <a:r>
              <a:rPr spc="-5" dirty="0"/>
              <a:t>Proprietary/Confidential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600" b="1" i="1">
                <a:solidFill>
                  <a:srgbClr val="7A7A7A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714"/>
              </a:lnSpc>
            </a:pPr>
            <a:r>
              <a:rPr spc="-10" dirty="0"/>
              <a:t>Service </a:t>
            </a:r>
            <a:r>
              <a:rPr spc="-15" dirty="0"/>
              <a:t>Tools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C3C3C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110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46464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63738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10"/>
              </a:lnSpc>
            </a:pPr>
            <a:r>
              <a:rPr spc="-5" dirty="0"/>
              <a:t>Proprietary/Confidential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600" b="1" i="1">
                <a:solidFill>
                  <a:srgbClr val="7A7A7A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714"/>
              </a:lnSpc>
            </a:pPr>
            <a:r>
              <a:rPr spc="-10" dirty="0"/>
              <a:t>Service </a:t>
            </a:r>
            <a:r>
              <a:rPr spc="-15" dirty="0"/>
              <a:t>Tools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C3C3C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110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63738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10"/>
              </a:lnSpc>
            </a:pPr>
            <a:r>
              <a:rPr spc="-5" dirty="0"/>
              <a:t>Proprietary/Confidential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600" b="1" i="1">
                <a:solidFill>
                  <a:srgbClr val="7A7A7A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714"/>
              </a:lnSpc>
            </a:pPr>
            <a:r>
              <a:rPr spc="-10" dirty="0"/>
              <a:t>Service </a:t>
            </a:r>
            <a:r>
              <a:rPr spc="-15" dirty="0"/>
              <a:t>Tools</a:t>
            </a: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C3C3C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110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63738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10"/>
              </a:lnSpc>
            </a:pPr>
            <a:r>
              <a:rPr spc="-5" dirty="0"/>
              <a:t>Proprietary/Confidential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600" b="1" i="1">
                <a:solidFill>
                  <a:srgbClr val="7A7A7A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714"/>
              </a:lnSpc>
            </a:pPr>
            <a:r>
              <a:rPr spc="-10" dirty="0"/>
              <a:t>Service </a:t>
            </a:r>
            <a:r>
              <a:rPr spc="-15" dirty="0"/>
              <a:t>Tools</a:t>
            </a: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C3C3C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110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63738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10"/>
              </a:lnSpc>
            </a:pPr>
            <a:r>
              <a:rPr spc="-5" dirty="0"/>
              <a:t>Proprietary/Confidential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600" b="1" i="1">
                <a:solidFill>
                  <a:srgbClr val="7A7A7A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714"/>
              </a:lnSpc>
            </a:pPr>
            <a:r>
              <a:rPr spc="-10" dirty="0"/>
              <a:t>Service </a:t>
            </a:r>
            <a:r>
              <a:rPr spc="-15" dirty="0"/>
              <a:t>Tools</a:t>
            </a: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C3C3C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110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4663639"/>
            <a:ext cx="7410450" cy="4798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410450" y="4639074"/>
            <a:ext cx="1639951" cy="38559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31190" y="382523"/>
            <a:ext cx="6122034" cy="4362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6257" y="1173987"/>
            <a:ext cx="4053204" cy="31635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rgbClr val="464648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52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363738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110"/>
              </a:lnSpc>
            </a:pPr>
            <a:r>
              <a:rPr spc="-5" dirty="0"/>
              <a:t>Proprietary/Confidential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877559" y="4900104"/>
            <a:ext cx="1343659" cy="228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1" i="1">
                <a:solidFill>
                  <a:srgbClr val="7A7A7A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714"/>
              </a:lnSpc>
            </a:pPr>
            <a:r>
              <a:rPr spc="-10" dirty="0"/>
              <a:t>Service </a:t>
            </a:r>
            <a:r>
              <a:rPr spc="-15" dirty="0"/>
              <a:t>Tools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6039" y="4891999"/>
            <a:ext cx="193040" cy="152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3C3C3C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110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26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jp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30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g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g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4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g"/><Relationship Id="rId5" Type="http://schemas.openxmlformats.org/officeDocument/2006/relationships/image" Target="../media/image41.jpg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g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g"/><Relationship Id="rId4" Type="http://schemas.openxmlformats.org/officeDocument/2006/relationships/image" Target="../media/image44.jp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g"/><Relationship Id="rId3" Type="http://schemas.openxmlformats.org/officeDocument/2006/relationships/image" Target="../media/image5.jpg"/><Relationship Id="rId7" Type="http://schemas.openxmlformats.org/officeDocument/2006/relationships/image" Target="../media/image4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jpg"/><Relationship Id="rId11" Type="http://schemas.openxmlformats.org/officeDocument/2006/relationships/image" Target="../media/image53.jpg"/><Relationship Id="rId5" Type="http://schemas.openxmlformats.org/officeDocument/2006/relationships/image" Target="../media/image47.png"/><Relationship Id="rId10" Type="http://schemas.openxmlformats.org/officeDocument/2006/relationships/image" Target="../media/image52.jpg"/><Relationship Id="rId4" Type="http://schemas.openxmlformats.org/officeDocument/2006/relationships/image" Target="../media/image46.png"/><Relationship Id="rId9" Type="http://schemas.openxmlformats.org/officeDocument/2006/relationships/image" Target="../media/image51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g"/><Relationship Id="rId3" Type="http://schemas.openxmlformats.org/officeDocument/2006/relationships/image" Target="../media/image5.jpg"/><Relationship Id="rId7" Type="http://schemas.openxmlformats.org/officeDocument/2006/relationships/image" Target="../media/image4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jpg"/><Relationship Id="rId11" Type="http://schemas.openxmlformats.org/officeDocument/2006/relationships/image" Target="../media/image53.jpg"/><Relationship Id="rId5" Type="http://schemas.openxmlformats.org/officeDocument/2006/relationships/image" Target="../media/image47.png"/><Relationship Id="rId10" Type="http://schemas.openxmlformats.org/officeDocument/2006/relationships/image" Target="../media/image52.jpg"/><Relationship Id="rId4" Type="http://schemas.openxmlformats.org/officeDocument/2006/relationships/image" Target="../media/image46.png"/><Relationship Id="rId9" Type="http://schemas.openxmlformats.org/officeDocument/2006/relationships/image" Target="../media/image51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g"/><Relationship Id="rId5" Type="http://schemas.openxmlformats.org/officeDocument/2006/relationships/image" Target="../media/image45.jpg"/><Relationship Id="rId4" Type="http://schemas.openxmlformats.org/officeDocument/2006/relationships/image" Target="../media/image44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.jpg"/><Relationship Id="rId7" Type="http://schemas.openxmlformats.org/officeDocument/2006/relationships/image" Target="../media/image5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6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1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jpg"/><Relationship Id="rId4" Type="http://schemas.openxmlformats.org/officeDocument/2006/relationships/image" Target="../media/image74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85.png"/><Relationship Id="rId3" Type="http://schemas.openxmlformats.org/officeDocument/2006/relationships/image" Target="../media/image5.jpg"/><Relationship Id="rId7" Type="http://schemas.openxmlformats.org/officeDocument/2006/relationships/image" Target="../media/image79.png"/><Relationship Id="rId12" Type="http://schemas.openxmlformats.org/officeDocument/2006/relationships/image" Target="../media/image8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11" Type="http://schemas.openxmlformats.org/officeDocument/2006/relationships/image" Target="../media/image83.png"/><Relationship Id="rId5" Type="http://schemas.openxmlformats.org/officeDocument/2006/relationships/image" Target="../media/image77.png"/><Relationship Id="rId10" Type="http://schemas.openxmlformats.org/officeDocument/2006/relationships/image" Target="../media/image82.png"/><Relationship Id="rId4" Type="http://schemas.openxmlformats.org/officeDocument/2006/relationships/image" Target="../media/image76.png"/><Relationship Id="rId9" Type="http://schemas.openxmlformats.org/officeDocument/2006/relationships/image" Target="../media/image8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5.jpg"/><Relationship Id="rId7" Type="http://schemas.openxmlformats.org/officeDocument/2006/relationships/image" Target="../media/image100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g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r>
              <a:rPr sz="1000" spc="-165" dirty="0">
                <a:solidFill>
                  <a:srgbClr val="363738"/>
                </a:solidFill>
                <a:latin typeface="Arial"/>
                <a:cs typeface="Arial"/>
              </a:rPr>
              <a:t>PPrroopprriieetatarry/Coy/Connfidfideenntiatiall</a:t>
            </a:r>
            <a:endParaRPr sz="10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83527" y="1959229"/>
            <a:ext cx="5050473" cy="30777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4000" dirty="0" smtClean="0"/>
              <a:t>Спец.</a:t>
            </a:r>
            <a:r>
              <a:rPr lang="ru-RU" sz="4000" dirty="0" smtClean="0"/>
              <a:t> инструмент</a:t>
            </a:r>
            <a:endParaRPr sz="4000" dirty="0"/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3200" i="1" dirty="0" smtClean="0">
                <a:solidFill>
                  <a:srgbClr val="ACC2E9"/>
                </a:solidFill>
                <a:latin typeface="Arial"/>
                <a:cs typeface="Arial"/>
              </a:rPr>
              <a:t>S</a:t>
            </a:r>
            <a:r>
              <a:rPr lang="en-US" sz="3200" i="1" dirty="0" smtClean="0">
                <a:solidFill>
                  <a:srgbClr val="ACC2E9"/>
                </a:solidFill>
                <a:latin typeface="Arial"/>
                <a:cs typeface="Arial"/>
              </a:rPr>
              <a:t>pecial</a:t>
            </a:r>
            <a:r>
              <a:rPr sz="3200" i="1" spc="-95" dirty="0" smtClean="0">
                <a:solidFill>
                  <a:srgbClr val="ACC2E9"/>
                </a:solidFill>
                <a:latin typeface="Arial"/>
                <a:cs typeface="Arial"/>
              </a:rPr>
              <a:t> </a:t>
            </a:r>
            <a:r>
              <a:rPr sz="3200" i="1" spc="-25" dirty="0" smtClean="0">
                <a:solidFill>
                  <a:srgbClr val="ACC2E9"/>
                </a:solidFill>
                <a:latin typeface="Arial"/>
                <a:cs typeface="Arial"/>
              </a:rPr>
              <a:t>Tools</a:t>
            </a:r>
            <a:r>
              <a:rPr lang="ru-RU" sz="3200" i="1" spc="-25" dirty="0" smtClean="0">
                <a:solidFill>
                  <a:srgbClr val="ACC2E9"/>
                </a:solidFill>
                <a:latin typeface="Arial"/>
                <a:cs typeface="Arial"/>
              </a:rPr>
              <a:t/>
            </a:r>
            <a:br>
              <a:rPr lang="ru-RU" sz="3200" i="1" spc="-25" dirty="0" smtClean="0">
                <a:solidFill>
                  <a:srgbClr val="ACC2E9"/>
                </a:solidFill>
                <a:latin typeface="Arial"/>
                <a:cs typeface="Arial"/>
              </a:rPr>
            </a:br>
            <a:r>
              <a:rPr lang="ru-RU" sz="3200" i="1" spc="-25" dirty="0">
                <a:solidFill>
                  <a:srgbClr val="ACC2E9"/>
                </a:solidFill>
              </a:rPr>
              <a:t/>
            </a:r>
            <a:br>
              <a:rPr lang="ru-RU" sz="3200" i="1" spc="-25" dirty="0">
                <a:solidFill>
                  <a:srgbClr val="ACC2E9"/>
                </a:solidFill>
              </a:rPr>
            </a:br>
            <a:r>
              <a:rPr lang="ru-RU" sz="3200" i="1" spc="-25" dirty="0" smtClean="0">
                <a:solidFill>
                  <a:srgbClr val="ACC2E9"/>
                </a:solidFill>
              </a:rPr>
              <a:t/>
            </a:r>
            <a:br>
              <a:rPr lang="ru-RU" sz="3200" i="1" spc="-25" dirty="0" smtClean="0">
                <a:solidFill>
                  <a:srgbClr val="ACC2E9"/>
                </a:solidFill>
              </a:rPr>
            </a:br>
            <a:r>
              <a:rPr lang="ru-RU" sz="3200" i="1" spc="-25" dirty="0">
                <a:solidFill>
                  <a:srgbClr val="ACC2E9"/>
                </a:solidFill>
              </a:rPr>
              <a:t/>
            </a:r>
            <a:br>
              <a:rPr lang="ru-RU" sz="3200" i="1" spc="-25" dirty="0">
                <a:solidFill>
                  <a:srgbClr val="ACC2E9"/>
                </a:solidFill>
              </a:rPr>
            </a:br>
            <a:r>
              <a:rPr lang="ru-RU" sz="3200" i="1" spc="-25" dirty="0" smtClean="0">
                <a:solidFill>
                  <a:srgbClr val="ACC2E9"/>
                </a:solidFill>
              </a:rPr>
              <a:t>Крис </a:t>
            </a:r>
            <a:r>
              <a:rPr lang="ru-RU" sz="3200" i="1" spc="-25" dirty="0" err="1" smtClean="0">
                <a:solidFill>
                  <a:srgbClr val="ACC2E9"/>
                </a:solidFill>
              </a:rPr>
              <a:t>Раундс</a:t>
            </a:r>
            <a:r>
              <a:rPr lang="ru-RU" sz="3200" i="1" spc="-25" dirty="0" smtClean="0">
                <a:solidFill>
                  <a:srgbClr val="ACC2E9"/>
                </a:solidFill>
              </a:rPr>
              <a:t> </a:t>
            </a:r>
            <a:r>
              <a:rPr lang="ru-RU" sz="1600" i="1" spc="-25" dirty="0" smtClean="0">
                <a:solidFill>
                  <a:srgbClr val="ACC2E9"/>
                </a:solidFill>
              </a:rPr>
              <a:t>( Перевод</a:t>
            </a:r>
            <a:r>
              <a:rPr lang="en-US" sz="1600" i="1" spc="-25" dirty="0" smtClean="0">
                <a:solidFill>
                  <a:srgbClr val="ACC2E9"/>
                </a:solidFill>
              </a:rPr>
              <a:t>:</a:t>
            </a:r>
            <a:r>
              <a:rPr lang="ru-RU" sz="1600" i="1" spc="-25" dirty="0" smtClean="0">
                <a:solidFill>
                  <a:srgbClr val="ACC2E9"/>
                </a:solidFill>
              </a:rPr>
              <a:t> Илья </a:t>
            </a:r>
            <a:r>
              <a:rPr lang="ru-RU" sz="1600" i="1" spc="-25" dirty="0">
                <a:solidFill>
                  <a:srgbClr val="ACC2E9"/>
                </a:solidFill>
              </a:rPr>
              <a:t>Л</a:t>
            </a:r>
            <a:r>
              <a:rPr lang="ru-RU" sz="1600" i="1" spc="-25" dirty="0" smtClean="0">
                <a:solidFill>
                  <a:srgbClr val="ACC2E9"/>
                </a:solidFill>
              </a:rPr>
              <a:t>ямин )</a:t>
            </a:r>
            <a:endParaRPr sz="1600" dirty="0"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pc="-10" dirty="0" smtClean="0"/>
              <a:t>Вкладка «ПРИЛОЖЕНИЯ»</a:t>
            </a:r>
            <a:endParaRPr spc="-65" dirty="0"/>
          </a:p>
        </p:txBody>
      </p:sp>
      <p:sp>
        <p:nvSpPr>
          <p:cNvPr id="6" name="object 6"/>
          <p:cNvSpPr txBox="1"/>
          <p:nvPr/>
        </p:nvSpPr>
        <p:spPr>
          <a:xfrm>
            <a:off x="948689" y="1292273"/>
            <a:ext cx="6099810" cy="14773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Вкладка 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‘</a:t>
            </a: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Приложения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’ </a:t>
            </a: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б</a:t>
            </a: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удет заполнена информацией, указывающей разделы руководств, которые содержат ссылки на инструмент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948689" y="3093452"/>
            <a:ext cx="7620000" cy="1524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033111" y="2745098"/>
            <a:ext cx="459740" cy="593725"/>
          </a:xfrm>
          <a:custGeom>
            <a:avLst/>
            <a:gdLst/>
            <a:ahLst/>
            <a:cxnLst/>
            <a:rect l="l" t="t" r="r" b="b"/>
            <a:pathLst>
              <a:path w="459739" h="593725">
                <a:moveTo>
                  <a:pt x="41656" y="413512"/>
                </a:moveTo>
                <a:lnTo>
                  <a:pt x="0" y="593725"/>
                </a:lnTo>
                <a:lnTo>
                  <a:pt x="44770" y="575310"/>
                </a:lnTo>
                <a:lnTo>
                  <a:pt x="38100" y="575310"/>
                </a:lnTo>
                <a:lnTo>
                  <a:pt x="7747" y="552195"/>
                </a:lnTo>
                <a:lnTo>
                  <a:pt x="50496" y="496192"/>
                </a:lnTo>
                <a:lnTo>
                  <a:pt x="58166" y="434720"/>
                </a:lnTo>
                <a:lnTo>
                  <a:pt x="57586" y="427192"/>
                </a:lnTo>
                <a:lnTo>
                  <a:pt x="54292" y="420687"/>
                </a:lnTo>
                <a:lnTo>
                  <a:pt x="48807" y="415897"/>
                </a:lnTo>
                <a:lnTo>
                  <a:pt x="41656" y="413512"/>
                </a:lnTo>
                <a:close/>
              </a:path>
              <a:path w="459739" h="593725">
                <a:moveTo>
                  <a:pt x="50496" y="496192"/>
                </a:moveTo>
                <a:lnTo>
                  <a:pt x="7747" y="552195"/>
                </a:lnTo>
                <a:lnTo>
                  <a:pt x="38100" y="575310"/>
                </a:lnTo>
                <a:lnTo>
                  <a:pt x="45174" y="566038"/>
                </a:lnTo>
                <a:lnTo>
                  <a:pt x="41783" y="566038"/>
                </a:lnTo>
                <a:lnTo>
                  <a:pt x="15621" y="546100"/>
                </a:lnTo>
                <a:lnTo>
                  <a:pt x="45822" y="533662"/>
                </a:lnTo>
                <a:lnTo>
                  <a:pt x="50496" y="496192"/>
                </a:lnTo>
                <a:close/>
              </a:path>
              <a:path w="459739" h="593725">
                <a:moveTo>
                  <a:pt x="145438" y="494272"/>
                </a:moveTo>
                <a:lnTo>
                  <a:pt x="138049" y="495681"/>
                </a:lnTo>
                <a:lnTo>
                  <a:pt x="80908" y="519213"/>
                </a:lnTo>
                <a:lnTo>
                  <a:pt x="38100" y="575310"/>
                </a:lnTo>
                <a:lnTo>
                  <a:pt x="44770" y="575310"/>
                </a:lnTo>
                <a:lnTo>
                  <a:pt x="152527" y="530987"/>
                </a:lnTo>
                <a:lnTo>
                  <a:pt x="158833" y="526740"/>
                </a:lnTo>
                <a:lnTo>
                  <a:pt x="162877" y="520636"/>
                </a:lnTo>
                <a:lnTo>
                  <a:pt x="164349" y="513484"/>
                </a:lnTo>
                <a:lnTo>
                  <a:pt x="162941" y="506094"/>
                </a:lnTo>
                <a:lnTo>
                  <a:pt x="158694" y="499788"/>
                </a:lnTo>
                <a:lnTo>
                  <a:pt x="152590" y="495744"/>
                </a:lnTo>
                <a:lnTo>
                  <a:pt x="145438" y="494272"/>
                </a:lnTo>
                <a:close/>
              </a:path>
              <a:path w="459739" h="593725">
                <a:moveTo>
                  <a:pt x="45822" y="533662"/>
                </a:moveTo>
                <a:lnTo>
                  <a:pt x="15621" y="546100"/>
                </a:lnTo>
                <a:lnTo>
                  <a:pt x="41783" y="566038"/>
                </a:lnTo>
                <a:lnTo>
                  <a:pt x="45822" y="533662"/>
                </a:lnTo>
                <a:close/>
              </a:path>
              <a:path w="459739" h="593725">
                <a:moveTo>
                  <a:pt x="80908" y="519213"/>
                </a:moveTo>
                <a:lnTo>
                  <a:pt x="45822" y="533662"/>
                </a:lnTo>
                <a:lnTo>
                  <a:pt x="41783" y="566038"/>
                </a:lnTo>
                <a:lnTo>
                  <a:pt x="45174" y="566038"/>
                </a:lnTo>
                <a:lnTo>
                  <a:pt x="80908" y="519213"/>
                </a:lnTo>
                <a:close/>
              </a:path>
              <a:path w="459739" h="593725">
                <a:moveTo>
                  <a:pt x="429260" y="0"/>
                </a:moveTo>
                <a:lnTo>
                  <a:pt x="50496" y="496192"/>
                </a:lnTo>
                <a:lnTo>
                  <a:pt x="45822" y="533662"/>
                </a:lnTo>
                <a:lnTo>
                  <a:pt x="80908" y="519213"/>
                </a:lnTo>
                <a:lnTo>
                  <a:pt x="459486" y="23113"/>
                </a:lnTo>
                <a:lnTo>
                  <a:pt x="42926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9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4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5" name="object 7"/>
          <p:cNvSpPr txBox="1"/>
          <p:nvPr/>
        </p:nvSpPr>
        <p:spPr>
          <a:xfrm>
            <a:off x="637222" y="0"/>
            <a:ext cx="27917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chemeClr val="bg1">
                    <a:lumMod val="85000"/>
                  </a:schemeClr>
                </a:solidFill>
                <a:latin typeface="Arial"/>
                <a:cs typeface="Arial"/>
              </a:rPr>
              <a:t>Спец. Инструмент Веб-сайт</a:t>
            </a:r>
            <a:endParaRPr sz="1400" b="1" i="1" dirty="0">
              <a:solidFill>
                <a:schemeClr val="bg1">
                  <a:lumMod val="85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pc="-15" dirty="0" smtClean="0"/>
              <a:t>Опции</a:t>
            </a:r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533400" y="1127848"/>
            <a:ext cx="7388543" cy="3688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SzPct val="83928"/>
              <a:buChar char="•"/>
              <a:tabLst>
                <a:tab pos="354965" algn="l"/>
                <a:tab pos="355600" algn="l"/>
              </a:tabLst>
            </a:pPr>
            <a:r>
              <a:rPr lang="ru-RU" sz="2800" dirty="0" smtClean="0">
                <a:solidFill>
                  <a:srgbClr val="464648"/>
                </a:solidFill>
                <a:latin typeface="Arial"/>
                <a:cs typeface="Arial"/>
              </a:rPr>
              <a:t>Опции заказа и доставки</a:t>
            </a:r>
            <a:endParaRPr sz="2800" dirty="0">
              <a:latin typeface="Arial"/>
              <a:cs typeface="Arial"/>
            </a:endParaRPr>
          </a:p>
          <a:p>
            <a:pPr marL="756285" lvl="1" indent="-286385">
              <a:lnSpc>
                <a:spcPct val="100000"/>
              </a:lnSpc>
              <a:spcBef>
                <a:spcPts val="600"/>
              </a:spcBef>
              <a:buSzPct val="83333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Возможность полностью сделать заказ на сайте</a:t>
            </a:r>
            <a:endParaRPr sz="2000" dirty="0">
              <a:latin typeface="Arial"/>
              <a:cs typeface="Arial"/>
            </a:endParaRPr>
          </a:p>
          <a:p>
            <a:pPr marL="1155700" lvl="2" indent="-229235">
              <a:lnSpc>
                <a:spcPct val="100000"/>
              </a:lnSpc>
              <a:spcBef>
                <a:spcPts val="480"/>
              </a:spcBef>
              <a:buSzPct val="85000"/>
              <a:buChar char="•"/>
              <a:tabLst>
                <a:tab pos="1155700" algn="l"/>
                <a:tab pos="1156335" algn="l"/>
              </a:tabLst>
            </a:pPr>
            <a:r>
              <a:rPr lang="ru-RU" sz="2000" dirty="0" smtClean="0">
                <a:solidFill>
                  <a:srgbClr val="464648"/>
                </a:solidFill>
                <a:latin typeface="Arial"/>
                <a:cs typeface="Arial"/>
              </a:rPr>
              <a:t>Оплата Кредитной Картой или Открытие счёта</a:t>
            </a:r>
            <a:endParaRPr sz="2000" dirty="0">
              <a:latin typeface="Arial"/>
              <a:cs typeface="Arial"/>
            </a:endParaRPr>
          </a:p>
          <a:p>
            <a:pPr marL="756285" lvl="1" indent="-286385">
              <a:lnSpc>
                <a:spcPct val="100000"/>
              </a:lnSpc>
              <a:spcBef>
                <a:spcPts val="560"/>
              </a:spcBef>
              <a:buSzPct val="83333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Возможность ускоренной доставки некоторых видов инструмента</a:t>
            </a:r>
            <a:endParaRPr sz="2000" dirty="0">
              <a:latin typeface="Arial"/>
              <a:cs typeface="Arial"/>
            </a:endParaRPr>
          </a:p>
          <a:p>
            <a:pPr marL="756285" lvl="1" indent="-286385">
              <a:lnSpc>
                <a:spcPct val="100000"/>
              </a:lnSpc>
              <a:spcBef>
                <a:spcPts val="580"/>
              </a:spcBef>
              <a:buSzPct val="85416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Возможность настройки учетной записи для отправки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:</a:t>
            </a:r>
            <a:endParaRPr sz="2000" dirty="0">
              <a:latin typeface="Arial"/>
              <a:cs typeface="Arial"/>
            </a:endParaRPr>
          </a:p>
          <a:p>
            <a:pPr marL="1155700" lvl="2" indent="-229235">
              <a:lnSpc>
                <a:spcPct val="100000"/>
              </a:lnSpc>
              <a:spcBef>
                <a:spcPts val="500"/>
              </a:spcBef>
              <a:buSzPct val="85000"/>
              <a:buChar char="•"/>
              <a:tabLst>
                <a:tab pos="1155700" algn="l"/>
                <a:tab pos="1156335" algn="l"/>
              </a:tabLst>
            </a:pPr>
            <a:r>
              <a:rPr lang="ru-RU" dirty="0" smtClean="0">
                <a:solidFill>
                  <a:srgbClr val="464648"/>
                </a:solidFill>
                <a:latin typeface="Arial"/>
                <a:cs typeface="Arial"/>
              </a:rPr>
              <a:t>В случае доступности</a:t>
            </a:r>
            <a:endParaRPr dirty="0">
              <a:latin typeface="Arial"/>
              <a:cs typeface="Arial"/>
            </a:endParaRPr>
          </a:p>
          <a:p>
            <a:pPr marL="1155700" lvl="2" indent="-229235">
              <a:lnSpc>
                <a:spcPct val="100000"/>
              </a:lnSpc>
              <a:spcBef>
                <a:spcPts val="480"/>
              </a:spcBef>
              <a:buSzPct val="85000"/>
              <a:buChar char="•"/>
              <a:tabLst>
                <a:tab pos="1155700" algn="l"/>
                <a:tab pos="1156335" algn="l"/>
              </a:tabLst>
            </a:pPr>
            <a:r>
              <a:rPr lang="ru-RU" dirty="0" smtClean="0">
                <a:solidFill>
                  <a:srgbClr val="464648"/>
                </a:solidFill>
                <a:latin typeface="Arial"/>
                <a:cs typeface="Arial"/>
              </a:rPr>
              <a:t>Объединен с интервалом по Вашему выбору</a:t>
            </a:r>
            <a:endParaRPr dirty="0">
              <a:latin typeface="Arial"/>
              <a:cs typeface="Arial"/>
            </a:endParaRPr>
          </a:p>
          <a:p>
            <a:pPr marL="1155700" lvl="2" indent="-229235">
              <a:lnSpc>
                <a:spcPct val="100000"/>
              </a:lnSpc>
              <a:spcBef>
                <a:spcPts val="480"/>
              </a:spcBef>
              <a:buSzPct val="85000"/>
              <a:buChar char="•"/>
              <a:tabLst>
                <a:tab pos="1155700" algn="l"/>
                <a:tab pos="1156335" algn="l"/>
              </a:tabLst>
            </a:pPr>
            <a:r>
              <a:rPr lang="ru-RU" spc="10" dirty="0" smtClean="0">
                <a:solidFill>
                  <a:srgbClr val="464648"/>
                </a:solidFill>
                <a:latin typeface="Arial"/>
                <a:cs typeface="Arial"/>
              </a:rPr>
              <a:t>После завершения покупки</a:t>
            </a:r>
            <a:endParaRPr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10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2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3" name="object 7"/>
          <p:cNvSpPr txBox="1"/>
          <p:nvPr/>
        </p:nvSpPr>
        <p:spPr>
          <a:xfrm>
            <a:off x="637222" y="0"/>
            <a:ext cx="27917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chemeClr val="bg1">
                    <a:lumMod val="85000"/>
                  </a:schemeClr>
                </a:solidFill>
                <a:latin typeface="Arial"/>
                <a:cs typeface="Arial"/>
              </a:rPr>
              <a:t>Спец. Инструмент Веб-сайт</a:t>
            </a:r>
            <a:endParaRPr sz="1400" b="1" i="1" dirty="0">
              <a:solidFill>
                <a:schemeClr val="bg1">
                  <a:lumMod val="85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pc="-5" dirty="0" smtClean="0"/>
              <a:t>Комплект для Новых Дилеров</a:t>
            </a:r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173734"/>
            <a:ext cx="7486015" cy="26622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SzPct val="85416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Содержит инструмент для любого уровня обслуживания  </a:t>
            </a:r>
            <a:r>
              <a:rPr sz="2400" spc="5" dirty="0" smtClean="0">
                <a:solidFill>
                  <a:srgbClr val="464648"/>
                </a:solidFill>
                <a:latin typeface="Arial"/>
                <a:cs typeface="Arial"/>
              </a:rPr>
              <a:t>On-</a:t>
            </a:r>
            <a:r>
              <a:rPr sz="2400" spc="-5" dirty="0" smtClean="0">
                <a:solidFill>
                  <a:srgbClr val="464648"/>
                </a:solidFill>
                <a:latin typeface="Arial"/>
                <a:cs typeface="Arial"/>
              </a:rPr>
              <a:t>Highway</a:t>
            </a:r>
            <a:r>
              <a:rPr sz="2400" spc="-70" dirty="0" smtClean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lang="ru-RU" sz="2400" spc="-70" dirty="0" smtClean="0">
                <a:solidFill>
                  <a:srgbClr val="464648"/>
                </a:solidFill>
                <a:latin typeface="Arial"/>
                <a:cs typeface="Arial"/>
              </a:rPr>
              <a:t>моделей АКП</a:t>
            </a:r>
          </a:p>
          <a:p>
            <a:pPr marL="355600" indent="-342900">
              <a:lnSpc>
                <a:spcPct val="100000"/>
              </a:lnSpc>
              <a:buSzPct val="85416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Облегчает процесс заказа, уменьшая количество заказываемых номеров</a:t>
            </a:r>
          </a:p>
          <a:p>
            <a:pPr marL="355600" indent="-342900">
              <a:lnSpc>
                <a:spcPct val="100000"/>
              </a:lnSpc>
              <a:buSzPct val="85416"/>
              <a:buChar char="•"/>
              <a:tabLst>
                <a:tab pos="354965" algn="l"/>
                <a:tab pos="355600" algn="l"/>
              </a:tabLst>
            </a:pPr>
            <a:r>
              <a:rPr lang="ru-RU" sz="2400" spc="-5" dirty="0" smtClean="0">
                <a:solidFill>
                  <a:srgbClr val="464648"/>
                </a:solidFill>
                <a:latin typeface="Arial"/>
                <a:cs typeface="Arial"/>
              </a:rPr>
              <a:t>Скидки на заказываемый инструмент</a:t>
            </a:r>
            <a:endParaRPr sz="2400" dirty="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spcBef>
                <a:spcPts val="580"/>
              </a:spcBef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spc="-5" dirty="0" smtClean="0">
                <a:solidFill>
                  <a:srgbClr val="464648"/>
                </a:solidFill>
                <a:latin typeface="Arial"/>
                <a:cs typeface="Arial"/>
              </a:rPr>
              <a:t>План инвентаризации для повышения доступности </a:t>
            </a:r>
            <a:r>
              <a:rPr lang="ru-RU" sz="2400" spc="-5" dirty="0" smtClean="0">
                <a:solidFill>
                  <a:srgbClr val="464648"/>
                </a:solidFill>
                <a:latin typeface="Arial"/>
                <a:cs typeface="Arial"/>
              </a:rPr>
              <a:t>заказа на складе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37222" y="0"/>
            <a:ext cx="29441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dirty="0" smtClean="0">
                <a:solidFill>
                  <a:srgbClr val="DDDDDD"/>
                </a:solidFill>
                <a:latin typeface="Arial"/>
                <a:cs typeface="Arial"/>
              </a:rPr>
              <a:t>Комплект для </a:t>
            </a:r>
            <a:r>
              <a:rPr lang="ru-RU" sz="1400" b="1" i="1" dirty="0">
                <a:solidFill>
                  <a:srgbClr val="DDDDDD"/>
                </a:solidFill>
                <a:latin typeface="Arial"/>
                <a:cs typeface="Arial"/>
              </a:rPr>
              <a:t>Н</a:t>
            </a:r>
            <a:r>
              <a:rPr lang="ru-RU" sz="1400" b="1" i="1" dirty="0" smtClean="0">
                <a:solidFill>
                  <a:srgbClr val="DDDDDD"/>
                </a:solidFill>
                <a:latin typeface="Arial"/>
                <a:cs typeface="Arial"/>
              </a:rPr>
              <a:t>овых Дилеров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11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2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31190" y="382523"/>
            <a:ext cx="1192530" cy="436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TN</a:t>
            </a:r>
            <a:r>
              <a:rPr sz="2800" b="1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Arial"/>
                <a:cs typeface="Arial"/>
              </a:rPr>
              <a:t>#10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02919" y="4480242"/>
            <a:ext cx="3350895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i="1" spc="-5" dirty="0">
                <a:solidFill>
                  <a:srgbClr val="464648"/>
                </a:solidFill>
                <a:latin typeface="Arial"/>
                <a:cs typeface="Arial"/>
              </a:rPr>
              <a:t>* </a:t>
            </a:r>
            <a:r>
              <a:rPr lang="ru-RU" sz="1200" b="1" i="1" spc="-5" dirty="0" smtClean="0">
                <a:solidFill>
                  <a:srgbClr val="464648"/>
                </a:solidFill>
                <a:latin typeface="Arial"/>
                <a:cs typeface="Arial"/>
              </a:rPr>
              <a:t>Заказ на сайте</a:t>
            </a:r>
            <a:r>
              <a:rPr sz="1200" b="1" i="1" dirty="0" smtClean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1200" b="1" i="1" dirty="0" err="1" smtClean="0">
                <a:solidFill>
                  <a:srgbClr val="464648"/>
                </a:solidFill>
                <a:latin typeface="Arial"/>
                <a:cs typeface="Arial"/>
              </a:rPr>
              <a:t>Noregon</a:t>
            </a:r>
            <a:r>
              <a:rPr sz="1200" b="1" i="1" dirty="0" smtClean="0">
                <a:solidFill>
                  <a:srgbClr val="464648"/>
                </a:solidFill>
                <a:latin typeface="Arial"/>
                <a:cs typeface="Arial"/>
              </a:rPr>
              <a:t>/Allison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609371" y="1201291"/>
            <a:ext cx="5546852" cy="31892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12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3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5" name="object 7"/>
          <p:cNvSpPr txBox="1"/>
          <p:nvPr/>
        </p:nvSpPr>
        <p:spPr>
          <a:xfrm>
            <a:off x="637222" y="0"/>
            <a:ext cx="29441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dirty="0" smtClean="0">
                <a:solidFill>
                  <a:srgbClr val="DDDDDD"/>
                </a:solidFill>
                <a:latin typeface="Arial"/>
                <a:cs typeface="Arial"/>
              </a:rPr>
              <a:t>Комплект для </a:t>
            </a:r>
            <a:r>
              <a:rPr lang="ru-RU" sz="1400" b="1" i="1" dirty="0">
                <a:solidFill>
                  <a:srgbClr val="DDDDDD"/>
                </a:solidFill>
                <a:latin typeface="Arial"/>
                <a:cs typeface="Arial"/>
              </a:rPr>
              <a:t>Н</a:t>
            </a:r>
            <a:r>
              <a:rPr lang="ru-RU" sz="1400" b="1" i="1" dirty="0" smtClean="0">
                <a:solidFill>
                  <a:srgbClr val="DDDDDD"/>
                </a:solidFill>
                <a:latin typeface="Arial"/>
                <a:cs typeface="Arial"/>
              </a:rPr>
              <a:t>овых Дилеров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7685" y="1271546"/>
            <a:ext cx="1771438" cy="17913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1600" y="1293434"/>
            <a:ext cx="1231755" cy="13535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31190" y="382523"/>
            <a:ext cx="1192530" cy="436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TN</a:t>
            </a:r>
            <a:r>
              <a:rPr sz="2800" b="1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Arial"/>
                <a:cs typeface="Arial"/>
              </a:rPr>
              <a:t>#10</a:t>
            </a:r>
            <a:endParaRPr sz="28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4334" y="4246879"/>
            <a:ext cx="81661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200" b="1" i="1" spc="-5" dirty="0">
                <a:solidFill>
                  <a:srgbClr val="464648"/>
                </a:solidFill>
                <a:latin typeface="Arial"/>
                <a:cs typeface="Arial"/>
              </a:rPr>
              <a:t>* </a:t>
            </a:r>
            <a:r>
              <a:rPr lang="ru-RU" sz="1200" b="1" i="1" spc="-5" dirty="0" smtClean="0">
                <a:solidFill>
                  <a:srgbClr val="464648"/>
                </a:solidFill>
                <a:latin typeface="Arial"/>
                <a:cs typeface="Arial"/>
              </a:rPr>
              <a:t>Дилеры также должны иметь оборудование для промывки охладителей,  цифровой </a:t>
            </a:r>
            <a:r>
              <a:rPr lang="ru-RU" sz="1200" b="1" i="1" spc="-5" dirty="0" err="1" smtClean="0">
                <a:solidFill>
                  <a:srgbClr val="464648"/>
                </a:solidFill>
                <a:latin typeface="Arial"/>
                <a:cs typeface="Arial"/>
              </a:rPr>
              <a:t>мультиметр</a:t>
            </a:r>
            <a:r>
              <a:rPr lang="ru-RU" sz="1200" b="1" i="1" spc="-5" dirty="0" smtClean="0">
                <a:solidFill>
                  <a:srgbClr val="464648"/>
                </a:solidFill>
                <a:latin typeface="Arial"/>
                <a:cs typeface="Arial"/>
              </a:rPr>
              <a:t>, универсальный </a:t>
            </a:r>
            <a:r>
              <a:rPr lang="ru-RU" sz="1200" b="1" i="1" spc="-5" dirty="0" err="1" smtClean="0">
                <a:solidFill>
                  <a:srgbClr val="464648"/>
                </a:solidFill>
                <a:latin typeface="Arial"/>
                <a:cs typeface="Arial"/>
              </a:rPr>
              <a:t>Allison</a:t>
            </a:r>
            <a:r>
              <a:rPr lang="ru-RU" sz="1200" b="1" i="1" spc="-5" dirty="0" smtClean="0">
                <a:solidFill>
                  <a:srgbClr val="464648"/>
                </a:solidFill>
                <a:latin typeface="Arial"/>
                <a:cs typeface="Arial"/>
              </a:rPr>
              <a:t> DOC® и диагностическое оборудование. Для получения дополнительной информации см. основной список инструмента представленный в </a:t>
            </a:r>
            <a:r>
              <a:rPr lang="ru-RU" sz="1200" b="1" i="1" spc="-5" dirty="0" err="1" smtClean="0">
                <a:solidFill>
                  <a:srgbClr val="464648"/>
                </a:solidFill>
                <a:latin typeface="Arial"/>
                <a:cs typeface="Arial"/>
              </a:rPr>
              <a:t>Extranet</a:t>
            </a:r>
            <a:r>
              <a:rPr lang="ru-RU" sz="1200" b="1" i="1" spc="-5" dirty="0" smtClean="0">
                <a:solidFill>
                  <a:srgbClr val="464648"/>
                </a:solidFill>
                <a:latin typeface="Arial"/>
                <a:cs typeface="Arial"/>
              </a:rPr>
              <a:t>.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13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4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6" name="object 7"/>
          <p:cNvSpPr txBox="1"/>
          <p:nvPr/>
        </p:nvSpPr>
        <p:spPr>
          <a:xfrm>
            <a:off x="637222" y="0"/>
            <a:ext cx="29441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dirty="0" smtClean="0">
                <a:solidFill>
                  <a:srgbClr val="DDDDDD"/>
                </a:solidFill>
                <a:latin typeface="Arial"/>
                <a:cs typeface="Arial"/>
              </a:rPr>
              <a:t>Комплект для </a:t>
            </a:r>
            <a:r>
              <a:rPr lang="ru-RU" sz="1400" b="1" i="1" dirty="0">
                <a:solidFill>
                  <a:srgbClr val="DDDDDD"/>
                </a:solidFill>
                <a:latin typeface="Arial"/>
                <a:cs typeface="Arial"/>
              </a:rPr>
              <a:t>Н</a:t>
            </a:r>
            <a:r>
              <a:rPr lang="ru-RU" sz="1400" b="1" i="1" dirty="0" smtClean="0">
                <a:solidFill>
                  <a:srgbClr val="DDDDDD"/>
                </a:solidFill>
                <a:latin typeface="Arial"/>
                <a:cs typeface="Arial"/>
              </a:rPr>
              <a:t>овых Дилеров</a:t>
            </a:r>
            <a:endParaRPr sz="1400" dirty="0">
              <a:latin typeface="Arial"/>
              <a:cs typeface="Arial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3720" y="1148074"/>
            <a:ext cx="4781133" cy="301439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31190" y="382523"/>
            <a:ext cx="805561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dirty="0" smtClean="0"/>
              <a:t>Установщик Сальника Вала Переключателя</a:t>
            </a:r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236345"/>
            <a:ext cx="6803390" cy="19851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SzPct val="83928"/>
              <a:buChar char="•"/>
              <a:tabLst>
                <a:tab pos="354965" algn="l"/>
                <a:tab pos="355600" algn="l"/>
              </a:tabLst>
            </a:pPr>
            <a:r>
              <a:rPr lang="ru-RU" sz="2800" dirty="0" smtClean="0">
                <a:solidFill>
                  <a:srgbClr val="464648"/>
                </a:solidFill>
                <a:latin typeface="Arial"/>
                <a:cs typeface="Arial"/>
              </a:rPr>
              <a:t>Причина</a:t>
            </a:r>
            <a:r>
              <a:rPr sz="2800" dirty="0" smtClean="0">
                <a:solidFill>
                  <a:srgbClr val="464648"/>
                </a:solidFill>
                <a:latin typeface="Arial"/>
                <a:cs typeface="Arial"/>
              </a:rPr>
              <a:t>:</a:t>
            </a:r>
            <a:endParaRPr sz="2800" dirty="0">
              <a:latin typeface="Arial"/>
              <a:cs typeface="Arial"/>
            </a:endParaRPr>
          </a:p>
          <a:p>
            <a:pPr marL="756285" marR="5080" indent="-287020">
              <a:lnSpc>
                <a:spcPct val="100000"/>
              </a:lnSpc>
              <a:spcBef>
                <a:spcPts val="600"/>
              </a:spcBef>
              <a:tabLst>
                <a:tab pos="756285" algn="l"/>
              </a:tabLst>
            </a:pPr>
            <a:r>
              <a:rPr sz="2000" spc="20" dirty="0">
                <a:solidFill>
                  <a:srgbClr val="006FC0"/>
                </a:solidFill>
                <a:latin typeface="Arial"/>
                <a:cs typeface="Arial"/>
              </a:rPr>
              <a:t>–	</a:t>
            </a:r>
            <a:r>
              <a:rPr lang="ru-RU" sz="2400" spc="20" dirty="0" smtClean="0">
                <a:solidFill>
                  <a:srgbClr val="006FC0"/>
                </a:solidFill>
                <a:latin typeface="Arial"/>
                <a:cs typeface="Arial"/>
              </a:rPr>
              <a:t>Возвраты из-за утечек, которые развивалась со временем </a:t>
            </a:r>
            <a:r>
              <a:rPr lang="ru-RU" sz="2400" spc="20" dirty="0" smtClean="0">
                <a:solidFill>
                  <a:srgbClr val="006FC0"/>
                </a:solidFill>
                <a:latin typeface="Arial"/>
                <a:cs typeface="Arial"/>
              </a:rPr>
              <a:t>по </a:t>
            </a:r>
            <a:r>
              <a:rPr lang="ru-RU" sz="2400" spc="20" dirty="0" smtClean="0">
                <a:solidFill>
                  <a:srgbClr val="006FC0"/>
                </a:solidFill>
                <a:latin typeface="Arial"/>
                <a:cs typeface="Arial"/>
              </a:rPr>
              <a:t>сальникам из-за небольших неровностей (царапин, загрязнений) на валах.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37222" y="0"/>
            <a:ext cx="26393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Обновлённый инструмент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14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2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41549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31190" y="382523"/>
            <a:ext cx="851281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J-51606 </a:t>
            </a:r>
            <a:r>
              <a:rPr lang="ru-RU" sz="2400" dirty="0">
                <a:solidFill>
                  <a:prstClr val="white"/>
                </a:solidFill>
              </a:rPr>
              <a:t>Установщик Сальника Вала Переключателя</a:t>
            </a:r>
            <a:endParaRPr sz="2400"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454784"/>
            <a:ext cx="3765612" cy="16337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SzPct val="85416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Выпуск Июль</a:t>
            </a:r>
            <a:r>
              <a:rPr sz="2400" spc="-95" dirty="0" smtClean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2016</a:t>
            </a:r>
            <a:endParaRPr sz="24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Заменяет предыдущий</a:t>
            </a:r>
            <a:endParaRPr sz="2400" dirty="0">
              <a:latin typeface="Arial"/>
              <a:cs typeface="Arial"/>
            </a:endParaRPr>
          </a:p>
          <a:p>
            <a:pPr marL="469265">
              <a:lnSpc>
                <a:spcPct val="100000"/>
              </a:lnSpc>
              <a:spcBef>
                <a:spcPts val="480"/>
              </a:spcBef>
              <a:tabLst>
                <a:tab pos="756285" algn="l"/>
              </a:tabLst>
            </a:pPr>
            <a:r>
              <a:rPr sz="1700" spc="-5" dirty="0">
                <a:solidFill>
                  <a:srgbClr val="006FC0"/>
                </a:solidFill>
                <a:latin typeface="Arial"/>
                <a:cs typeface="Arial"/>
              </a:rPr>
              <a:t>–	</a:t>
            </a:r>
            <a:r>
              <a:rPr sz="2000" i="1" spc="-55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2000" i="1" dirty="0">
                <a:solidFill>
                  <a:srgbClr val="006FC0"/>
                </a:solidFill>
                <a:latin typeface="Arial"/>
                <a:cs typeface="Arial"/>
              </a:rPr>
              <a:t>J-43909</a:t>
            </a:r>
            <a:endParaRPr sz="20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60"/>
              </a:spcBef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latin typeface="Arial"/>
                <a:cs typeface="Arial"/>
              </a:rPr>
              <a:t>Защищает уплотнение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6257" y="3136900"/>
            <a:ext cx="5031105" cy="1184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Включен в 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1K/2K </a:t>
            </a: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Комплект</a:t>
            </a:r>
            <a:endParaRPr sz="24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Анимированные инструкции на сайте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280659" y="1074419"/>
            <a:ext cx="3091180" cy="17068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313426" y="1107821"/>
            <a:ext cx="2971800" cy="158724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310251" y="1104646"/>
            <a:ext cx="2978150" cy="1593850"/>
          </a:xfrm>
          <a:custGeom>
            <a:avLst/>
            <a:gdLst/>
            <a:ahLst/>
            <a:cxnLst/>
            <a:rect l="l" t="t" r="r" b="b"/>
            <a:pathLst>
              <a:path w="2978150" h="1593850">
                <a:moveTo>
                  <a:pt x="0" y="1593595"/>
                </a:moveTo>
                <a:lnTo>
                  <a:pt x="2978150" y="1593595"/>
                </a:lnTo>
                <a:lnTo>
                  <a:pt x="2978150" y="0"/>
                </a:lnTo>
                <a:lnTo>
                  <a:pt x="0" y="0"/>
                </a:lnTo>
                <a:lnTo>
                  <a:pt x="0" y="1593595"/>
                </a:lnTo>
                <a:close/>
              </a:path>
            </a:pathLst>
          </a:custGeom>
          <a:ln w="6349">
            <a:solidFill>
              <a:srgbClr val="363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627241" y="2717800"/>
            <a:ext cx="579120" cy="194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1" spc="-15" dirty="0">
                <a:solidFill>
                  <a:srgbClr val="363738"/>
                </a:solidFill>
                <a:latin typeface="Arial"/>
                <a:cs typeface="Arial"/>
              </a:rPr>
              <a:t>J</a:t>
            </a:r>
            <a:r>
              <a:rPr sz="1200" b="1" dirty="0">
                <a:solidFill>
                  <a:srgbClr val="363738"/>
                </a:solidFill>
                <a:latin typeface="Arial"/>
                <a:cs typeface="Arial"/>
              </a:rPr>
              <a:t>-</a:t>
            </a:r>
            <a:r>
              <a:rPr sz="1200" b="1" spc="-15" dirty="0">
                <a:solidFill>
                  <a:srgbClr val="363738"/>
                </a:solidFill>
                <a:latin typeface="Arial"/>
                <a:cs typeface="Arial"/>
              </a:rPr>
              <a:t>51606</a:t>
            </a:r>
            <a:endParaRPr sz="12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202679" y="3012439"/>
            <a:ext cx="1932939" cy="147066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6231890" y="3040722"/>
            <a:ext cx="1820925" cy="135864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230620" y="3039452"/>
            <a:ext cx="1823720" cy="1361440"/>
          </a:xfrm>
          <a:custGeom>
            <a:avLst/>
            <a:gdLst/>
            <a:ahLst/>
            <a:cxnLst/>
            <a:rect l="l" t="t" r="r" b="b"/>
            <a:pathLst>
              <a:path w="1823720" h="1361439">
                <a:moveTo>
                  <a:pt x="0" y="1361186"/>
                </a:moveTo>
                <a:lnTo>
                  <a:pt x="1823466" y="1361186"/>
                </a:lnTo>
                <a:lnTo>
                  <a:pt x="1823466" y="0"/>
                </a:lnTo>
                <a:lnTo>
                  <a:pt x="0" y="0"/>
                </a:lnTo>
                <a:lnTo>
                  <a:pt x="0" y="1361186"/>
                </a:lnTo>
                <a:close/>
              </a:path>
            </a:pathLst>
          </a:custGeom>
          <a:ln w="3175">
            <a:solidFill>
              <a:srgbClr val="363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6338951" y="4420552"/>
            <a:ext cx="1635760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200" b="1" spc="-10" dirty="0" smtClean="0">
                <a:solidFill>
                  <a:srgbClr val="363738"/>
                </a:solidFill>
                <a:latin typeface="Arial"/>
                <a:cs typeface="Arial"/>
              </a:rPr>
              <a:t>Анимированные инструкции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15</a:t>
            </a:r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21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22" name="object 7"/>
          <p:cNvSpPr txBox="1"/>
          <p:nvPr/>
        </p:nvSpPr>
        <p:spPr>
          <a:xfrm>
            <a:off x="637222" y="0"/>
            <a:ext cx="26393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Обновлённый инструмент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0783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J-42455-A </a:t>
            </a:r>
            <a:r>
              <a:rPr lang="ru-RU" dirty="0" smtClean="0"/>
              <a:t>Загрузочный </a:t>
            </a:r>
            <a:r>
              <a:rPr lang="ru-RU" dirty="0" smtClean="0"/>
              <a:t>Адаптер</a:t>
            </a:r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173734"/>
            <a:ext cx="4737100" cy="2959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Причина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:</a:t>
            </a:r>
            <a:endParaRPr sz="2400" dirty="0">
              <a:latin typeface="Arial"/>
              <a:cs typeface="Arial"/>
            </a:endParaRPr>
          </a:p>
          <a:p>
            <a:pPr marL="756285" marR="145415" lvl="1" indent="-286385">
              <a:lnSpc>
                <a:spcPct val="100000"/>
              </a:lnSpc>
              <a:spcBef>
                <a:spcPts val="480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Новое диагностическое оборудование более не использует 15 –контактный разъём</a:t>
            </a:r>
            <a:endParaRPr lang="ru-RU" sz="2000" i="1" dirty="0">
              <a:solidFill>
                <a:srgbClr val="006FC0"/>
              </a:solidFill>
              <a:latin typeface="Arial"/>
              <a:cs typeface="Arial"/>
            </a:endParaRPr>
          </a:p>
          <a:p>
            <a:pPr marL="756285" marR="145415" lvl="1" indent="-286385">
              <a:lnSpc>
                <a:spcPct val="100000"/>
              </a:lnSpc>
              <a:spcBef>
                <a:spcPts val="480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Не доступно подключение к </a:t>
            </a:r>
            <a:r>
              <a:rPr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TCM</a:t>
            </a:r>
            <a:r>
              <a:rPr lang="ru-RU"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 через жгуты адаптера не имеющие 9-контактные диагностические порты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560059" y="1252219"/>
            <a:ext cx="3434080" cy="13741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592698" y="1286065"/>
            <a:ext cx="3314827" cy="125253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589523" y="1282890"/>
            <a:ext cx="3321685" cy="1259205"/>
          </a:xfrm>
          <a:custGeom>
            <a:avLst/>
            <a:gdLst/>
            <a:ahLst/>
            <a:cxnLst/>
            <a:rect l="l" t="t" r="r" b="b"/>
            <a:pathLst>
              <a:path w="3321684" h="1259205">
                <a:moveTo>
                  <a:pt x="0" y="1258887"/>
                </a:moveTo>
                <a:lnTo>
                  <a:pt x="3321177" y="1258887"/>
                </a:lnTo>
                <a:lnTo>
                  <a:pt x="3321177" y="0"/>
                </a:lnTo>
                <a:lnTo>
                  <a:pt x="0" y="0"/>
                </a:lnTo>
                <a:lnTo>
                  <a:pt x="0" y="1258887"/>
                </a:lnTo>
                <a:close/>
              </a:path>
            </a:pathLst>
          </a:custGeom>
          <a:ln w="6350">
            <a:solidFill>
              <a:srgbClr val="363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970271" y="2613255"/>
            <a:ext cx="2815589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55880">
              <a:lnSpc>
                <a:spcPct val="100000"/>
              </a:lnSpc>
            </a:pPr>
            <a:r>
              <a:rPr sz="1200" b="1" spc="-10" dirty="0">
                <a:solidFill>
                  <a:srgbClr val="363738"/>
                </a:solidFill>
                <a:latin typeface="Arial"/>
                <a:cs typeface="Arial"/>
              </a:rPr>
              <a:t>J-42455-A </a:t>
            </a:r>
            <a:r>
              <a:rPr lang="ru-RU" sz="1200" b="1" dirty="0" smtClean="0">
                <a:solidFill>
                  <a:srgbClr val="363738"/>
                </a:solidFill>
                <a:latin typeface="Arial"/>
                <a:cs typeface="Arial"/>
              </a:rPr>
              <a:t>Адаптер</a:t>
            </a:r>
            <a:r>
              <a:rPr sz="1200" b="1" spc="10" dirty="0" smtClean="0">
                <a:solidFill>
                  <a:srgbClr val="363738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363738"/>
                </a:solidFill>
                <a:latin typeface="Arial"/>
                <a:cs typeface="Arial"/>
              </a:rPr>
              <a:t>15  </a:t>
            </a:r>
            <a:r>
              <a:rPr lang="ru-RU" sz="1200" b="1" dirty="0" smtClean="0">
                <a:solidFill>
                  <a:srgbClr val="363738"/>
                </a:solidFill>
                <a:latin typeface="Arial"/>
                <a:cs typeface="Arial"/>
              </a:rPr>
              <a:t>Контактный</a:t>
            </a:r>
            <a:r>
              <a:rPr sz="1200" b="1" dirty="0" smtClean="0">
                <a:solidFill>
                  <a:srgbClr val="363738"/>
                </a:solidFill>
                <a:latin typeface="Arial"/>
                <a:cs typeface="Arial"/>
              </a:rPr>
              <a:t> 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692140" y="3398520"/>
            <a:ext cx="1643380" cy="8077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726176" y="3431933"/>
            <a:ext cx="1524000" cy="6876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723001" y="3428758"/>
            <a:ext cx="1530350" cy="694055"/>
          </a:xfrm>
          <a:custGeom>
            <a:avLst/>
            <a:gdLst/>
            <a:ahLst/>
            <a:cxnLst/>
            <a:rect l="l" t="t" r="r" b="b"/>
            <a:pathLst>
              <a:path w="1530350" h="694054">
                <a:moveTo>
                  <a:pt x="0" y="693978"/>
                </a:moveTo>
                <a:lnTo>
                  <a:pt x="1530350" y="693978"/>
                </a:lnTo>
                <a:lnTo>
                  <a:pt x="1530350" y="0"/>
                </a:lnTo>
                <a:lnTo>
                  <a:pt x="0" y="0"/>
                </a:lnTo>
                <a:lnTo>
                  <a:pt x="0" y="693978"/>
                </a:lnTo>
                <a:close/>
              </a:path>
            </a:pathLst>
          </a:custGeom>
          <a:ln w="6349">
            <a:solidFill>
              <a:srgbClr val="363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7505065" y="3506470"/>
            <a:ext cx="1402460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</a:pPr>
            <a:r>
              <a:rPr sz="1200" b="1" spc="-10" dirty="0">
                <a:solidFill>
                  <a:srgbClr val="363738"/>
                </a:solidFill>
                <a:latin typeface="Arial"/>
                <a:cs typeface="Arial"/>
              </a:rPr>
              <a:t>25 </a:t>
            </a:r>
            <a:r>
              <a:rPr lang="ru-RU" sz="1200" b="1" spc="-10" dirty="0" smtClean="0">
                <a:solidFill>
                  <a:srgbClr val="363738"/>
                </a:solidFill>
                <a:latin typeface="Arial"/>
                <a:cs typeface="Arial"/>
              </a:rPr>
              <a:t>Контактный разъём нового диагностического оборудования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16</a:t>
            </a:r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20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21" name="object 7"/>
          <p:cNvSpPr txBox="1"/>
          <p:nvPr/>
        </p:nvSpPr>
        <p:spPr>
          <a:xfrm>
            <a:off x="637222" y="0"/>
            <a:ext cx="26393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Обновлённый инструмент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J-52069 </a:t>
            </a:r>
            <a:r>
              <a:rPr lang="ru-RU" dirty="0" smtClean="0"/>
              <a:t>Жгут</a:t>
            </a:r>
            <a:r>
              <a:rPr spc="-65" dirty="0" smtClean="0"/>
              <a:t> </a:t>
            </a:r>
            <a:endParaRPr spc="5"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173734"/>
            <a:ext cx="3629660" cy="20338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114935" indent="-342900">
              <a:lnSpc>
                <a:spcPct val="100000"/>
              </a:lnSpc>
              <a:buSzPct val="83333"/>
              <a:buChar char="•"/>
              <a:tabLst>
                <a:tab pos="3422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Решение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: </a:t>
            </a: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J-52069</a:t>
            </a:r>
            <a:r>
              <a:rPr sz="2400" spc="-100" dirty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Жгут</a:t>
            </a:r>
            <a:endParaRPr sz="2400" dirty="0">
              <a:latin typeface="Arial"/>
              <a:cs typeface="Arial"/>
            </a:endParaRPr>
          </a:p>
          <a:p>
            <a:pPr marL="756285" marR="5080" indent="-287020">
              <a:lnSpc>
                <a:spcPct val="100000"/>
              </a:lnSpc>
              <a:spcBef>
                <a:spcPts val="480"/>
              </a:spcBef>
              <a:tabLst>
                <a:tab pos="756285" algn="l"/>
              </a:tabLst>
            </a:pPr>
            <a:r>
              <a:rPr sz="1700" spc="-5" dirty="0">
                <a:solidFill>
                  <a:srgbClr val="006FC0"/>
                </a:solidFill>
                <a:latin typeface="Arial"/>
                <a:cs typeface="Arial"/>
              </a:rPr>
              <a:t>–	</a:t>
            </a:r>
            <a:r>
              <a:rPr lang="ru-RU" sz="2000" spc="-5" dirty="0" smtClean="0">
                <a:solidFill>
                  <a:srgbClr val="006FC0"/>
                </a:solidFill>
                <a:latin typeface="Arial"/>
                <a:cs typeface="Arial"/>
              </a:rPr>
              <a:t>Новый жгут адаптера с 9 контактами на диагностический разъём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597400" y="1287780"/>
            <a:ext cx="4422140" cy="2260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629911" y="1321053"/>
            <a:ext cx="4303649" cy="214185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626736" y="1317878"/>
            <a:ext cx="4310380" cy="2148205"/>
          </a:xfrm>
          <a:custGeom>
            <a:avLst/>
            <a:gdLst/>
            <a:ahLst/>
            <a:cxnLst/>
            <a:rect l="l" t="t" r="r" b="b"/>
            <a:pathLst>
              <a:path w="4310380" h="2148204">
                <a:moveTo>
                  <a:pt x="0" y="2148205"/>
                </a:moveTo>
                <a:lnTo>
                  <a:pt x="4309999" y="2148205"/>
                </a:lnTo>
                <a:lnTo>
                  <a:pt x="4309999" y="0"/>
                </a:lnTo>
                <a:lnTo>
                  <a:pt x="0" y="0"/>
                </a:lnTo>
                <a:lnTo>
                  <a:pt x="0" y="2148205"/>
                </a:lnTo>
                <a:close/>
              </a:path>
            </a:pathLst>
          </a:custGeom>
          <a:ln w="6349">
            <a:solidFill>
              <a:srgbClr val="363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997450" y="3585591"/>
            <a:ext cx="352171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860" marR="5080" indent="-10160">
              <a:lnSpc>
                <a:spcPct val="100000"/>
              </a:lnSpc>
            </a:pPr>
            <a:r>
              <a:rPr sz="1200" b="1" spc="-10" dirty="0">
                <a:solidFill>
                  <a:srgbClr val="363738"/>
                </a:solidFill>
                <a:latin typeface="Arial"/>
                <a:cs typeface="Arial"/>
              </a:rPr>
              <a:t>J-52069 </a:t>
            </a:r>
            <a:r>
              <a:rPr lang="ru-RU" sz="1200" b="1" spc="10" dirty="0" smtClean="0">
                <a:solidFill>
                  <a:srgbClr val="363738"/>
                </a:solidFill>
                <a:latin typeface="Arial"/>
                <a:cs typeface="Arial"/>
              </a:rPr>
              <a:t>с</a:t>
            </a:r>
            <a:r>
              <a:rPr sz="1200" b="1" spc="10" dirty="0" smtClean="0">
                <a:solidFill>
                  <a:srgbClr val="363738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363738"/>
                </a:solidFill>
                <a:latin typeface="Arial"/>
                <a:cs typeface="Arial"/>
              </a:rPr>
              <a:t>15 </a:t>
            </a:r>
            <a:r>
              <a:rPr lang="ru-RU" sz="1200" b="1" dirty="0" smtClean="0">
                <a:solidFill>
                  <a:srgbClr val="363738"/>
                </a:solidFill>
                <a:latin typeface="Arial"/>
                <a:cs typeface="Arial"/>
              </a:rPr>
              <a:t>Контактным разъёмом для адаптера и 9 Контактным (Тип</a:t>
            </a:r>
            <a:r>
              <a:rPr sz="1200" b="1" spc="-20" dirty="0" smtClean="0">
                <a:solidFill>
                  <a:srgbClr val="363738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363738"/>
                </a:solidFill>
                <a:latin typeface="Arial"/>
                <a:cs typeface="Arial"/>
              </a:rPr>
              <a:t>I) </a:t>
            </a:r>
            <a:r>
              <a:rPr lang="ru-RU" sz="1200" b="1" dirty="0" smtClean="0">
                <a:solidFill>
                  <a:srgbClr val="363738"/>
                </a:solidFill>
                <a:latin typeface="Arial"/>
                <a:cs typeface="Arial"/>
              </a:rPr>
              <a:t>для диагностического разъёма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17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6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7" name="object 7"/>
          <p:cNvSpPr txBox="1"/>
          <p:nvPr/>
        </p:nvSpPr>
        <p:spPr>
          <a:xfrm>
            <a:off x="637222" y="0"/>
            <a:ext cx="26393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Обновлённый инструмент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31190" y="382523"/>
            <a:ext cx="561721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J-52069 </a:t>
            </a:r>
            <a:r>
              <a:rPr lang="ru-RU" sz="2800" b="1" dirty="0" smtClean="0">
                <a:solidFill>
                  <a:srgbClr val="FFFFFF"/>
                </a:solidFill>
                <a:latin typeface="Arial"/>
                <a:cs typeface="Arial"/>
              </a:rPr>
              <a:t>Жгут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567939" y="1031239"/>
            <a:ext cx="5974079" cy="36169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600198" y="1062748"/>
            <a:ext cx="5856351" cy="349796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597023" y="1059573"/>
            <a:ext cx="5862955" cy="3504565"/>
          </a:xfrm>
          <a:custGeom>
            <a:avLst/>
            <a:gdLst/>
            <a:ahLst/>
            <a:cxnLst/>
            <a:rect l="l" t="t" r="r" b="b"/>
            <a:pathLst>
              <a:path w="5862955" h="3504565">
                <a:moveTo>
                  <a:pt x="0" y="3504311"/>
                </a:moveTo>
                <a:lnTo>
                  <a:pt x="5862701" y="3504311"/>
                </a:lnTo>
                <a:lnTo>
                  <a:pt x="5862701" y="0"/>
                </a:lnTo>
                <a:lnTo>
                  <a:pt x="0" y="0"/>
                </a:lnTo>
                <a:lnTo>
                  <a:pt x="0" y="3504311"/>
                </a:lnTo>
                <a:close/>
              </a:path>
            </a:pathLst>
          </a:custGeom>
          <a:ln w="6349">
            <a:solidFill>
              <a:srgbClr val="363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195954" y="4597082"/>
            <a:ext cx="4119246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200" b="1" spc="-10" dirty="0" smtClean="0">
                <a:solidFill>
                  <a:srgbClr val="3E4444"/>
                </a:solidFill>
                <a:latin typeface="Arial"/>
                <a:cs typeface="Arial"/>
              </a:rPr>
              <a:t>Новый тип диагностики подключён к</a:t>
            </a:r>
            <a:r>
              <a:rPr sz="1200" b="1" dirty="0" smtClean="0">
                <a:solidFill>
                  <a:srgbClr val="3E4444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3E4444"/>
                </a:solidFill>
                <a:latin typeface="Arial"/>
                <a:cs typeface="Arial"/>
              </a:rPr>
              <a:t>Pre-Gen4</a:t>
            </a:r>
            <a:r>
              <a:rPr sz="1200" b="1" spc="65" dirty="0">
                <a:solidFill>
                  <a:srgbClr val="3E4444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3E4444"/>
                </a:solidFill>
                <a:latin typeface="Arial"/>
                <a:cs typeface="Arial"/>
              </a:rPr>
              <a:t>TCM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80773" y="1474866"/>
            <a:ext cx="1934210" cy="18620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200" b="1" spc="-10" dirty="0" smtClean="0">
                <a:solidFill>
                  <a:srgbClr val="3E4444"/>
                </a:solidFill>
                <a:latin typeface="Arial"/>
                <a:cs typeface="Arial"/>
              </a:rPr>
              <a:t>Установка</a:t>
            </a:r>
            <a:endParaRPr sz="1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5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200" b="1" spc="-10" dirty="0">
                <a:solidFill>
                  <a:srgbClr val="3E4444"/>
                </a:solidFill>
                <a:latin typeface="Arial"/>
                <a:cs typeface="Arial"/>
              </a:rPr>
              <a:t>J-52069 </a:t>
            </a:r>
            <a:r>
              <a:rPr lang="ru-RU" sz="1200" b="1" dirty="0" smtClean="0">
                <a:solidFill>
                  <a:srgbClr val="3E4444"/>
                </a:solidFill>
                <a:latin typeface="Arial"/>
                <a:cs typeface="Arial"/>
              </a:rPr>
              <a:t>Жгут</a:t>
            </a:r>
            <a:endParaRPr sz="12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endParaRPr sz="1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250" dirty="0">
              <a:latin typeface="Times New Roman"/>
              <a:cs typeface="Times New Roman"/>
            </a:endParaRPr>
          </a:p>
          <a:p>
            <a:pPr marL="12700" marR="5080" algn="ctr">
              <a:lnSpc>
                <a:spcPct val="100000"/>
              </a:lnSpc>
            </a:pPr>
            <a:r>
              <a:rPr lang="ru-RU" sz="1200" b="1" u="sng" spc="-5" dirty="0" smtClean="0">
                <a:solidFill>
                  <a:srgbClr val="3E4444"/>
                </a:solidFill>
                <a:latin typeface="Arial"/>
                <a:cs typeface="Arial"/>
              </a:rPr>
              <a:t>Дополнительные преимущества</a:t>
            </a:r>
            <a:r>
              <a:rPr sz="1200" b="1" spc="-5" dirty="0" smtClean="0">
                <a:solidFill>
                  <a:srgbClr val="3E4444"/>
                </a:solidFill>
                <a:latin typeface="Arial"/>
                <a:cs typeface="Arial"/>
              </a:rPr>
              <a:t>: </a:t>
            </a:r>
            <a:r>
              <a:rPr lang="ru-RU" sz="1200" b="1" spc="-5" dirty="0" smtClean="0">
                <a:solidFill>
                  <a:srgbClr val="3E4444"/>
                </a:solidFill>
                <a:latin typeface="Arial"/>
                <a:cs typeface="Arial"/>
              </a:rPr>
              <a:t>Могут быть использованы с любым </a:t>
            </a:r>
            <a:r>
              <a:rPr sz="1200" b="1" spc="-5" dirty="0" smtClean="0">
                <a:solidFill>
                  <a:srgbClr val="3E4444"/>
                </a:solidFill>
                <a:latin typeface="Arial"/>
                <a:cs typeface="Arial"/>
              </a:rPr>
              <a:t>TCM </a:t>
            </a:r>
            <a:r>
              <a:rPr lang="ru-RU" sz="1200" b="1" spc="-5" dirty="0" smtClean="0">
                <a:solidFill>
                  <a:srgbClr val="3E4444"/>
                </a:solidFill>
                <a:latin typeface="Arial"/>
                <a:cs typeface="Arial"/>
              </a:rPr>
              <a:t>и любым адаптером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081402" y="1945639"/>
            <a:ext cx="578485" cy="217170"/>
          </a:xfrm>
          <a:custGeom>
            <a:avLst/>
            <a:gdLst/>
            <a:ahLst/>
            <a:cxnLst/>
            <a:rect l="l" t="t" r="r" b="b"/>
            <a:pathLst>
              <a:path w="578485" h="217169">
                <a:moveTo>
                  <a:pt x="468720" y="163160"/>
                </a:moveTo>
                <a:lnTo>
                  <a:pt x="408940" y="179324"/>
                </a:lnTo>
                <a:lnTo>
                  <a:pt x="402177" y="182725"/>
                </a:lnTo>
                <a:lnTo>
                  <a:pt x="397414" y="188245"/>
                </a:lnTo>
                <a:lnTo>
                  <a:pt x="395081" y="195147"/>
                </a:lnTo>
                <a:lnTo>
                  <a:pt x="395605" y="202692"/>
                </a:lnTo>
                <a:lnTo>
                  <a:pt x="398952" y="209456"/>
                </a:lnTo>
                <a:lnTo>
                  <a:pt x="404479" y="214233"/>
                </a:lnTo>
                <a:lnTo>
                  <a:pt x="411410" y="216604"/>
                </a:lnTo>
                <a:lnTo>
                  <a:pt x="418973" y="216154"/>
                </a:lnTo>
                <a:lnTo>
                  <a:pt x="546847" y="181483"/>
                </a:lnTo>
                <a:lnTo>
                  <a:pt x="536702" y="181483"/>
                </a:lnTo>
                <a:lnTo>
                  <a:pt x="468720" y="163160"/>
                </a:lnTo>
                <a:close/>
              </a:path>
              <a:path w="578485" h="217169">
                <a:moveTo>
                  <a:pt x="505133" y="153315"/>
                </a:moveTo>
                <a:lnTo>
                  <a:pt x="468720" y="163160"/>
                </a:lnTo>
                <a:lnTo>
                  <a:pt x="536702" y="181483"/>
                </a:lnTo>
                <a:lnTo>
                  <a:pt x="538038" y="176530"/>
                </a:lnTo>
                <a:lnTo>
                  <a:pt x="528066" y="176530"/>
                </a:lnTo>
                <a:lnTo>
                  <a:pt x="505133" y="153315"/>
                </a:lnTo>
                <a:close/>
              </a:path>
              <a:path w="578485" h="217169">
                <a:moveTo>
                  <a:pt x="448754" y="49926"/>
                </a:moveTo>
                <a:lnTo>
                  <a:pt x="441563" y="51250"/>
                </a:lnTo>
                <a:lnTo>
                  <a:pt x="435229" y="55372"/>
                </a:lnTo>
                <a:lnTo>
                  <a:pt x="431012" y="61706"/>
                </a:lnTo>
                <a:lnTo>
                  <a:pt x="429593" y="68897"/>
                </a:lnTo>
                <a:lnTo>
                  <a:pt x="430960" y="76088"/>
                </a:lnTo>
                <a:lnTo>
                  <a:pt x="435102" y="82423"/>
                </a:lnTo>
                <a:lnTo>
                  <a:pt x="478570" y="126426"/>
                </a:lnTo>
                <a:lnTo>
                  <a:pt x="546608" y="144780"/>
                </a:lnTo>
                <a:lnTo>
                  <a:pt x="536702" y="181483"/>
                </a:lnTo>
                <a:lnTo>
                  <a:pt x="546847" y="181483"/>
                </a:lnTo>
                <a:lnTo>
                  <a:pt x="578231" y="172974"/>
                </a:lnTo>
                <a:lnTo>
                  <a:pt x="462280" y="55626"/>
                </a:lnTo>
                <a:lnTo>
                  <a:pt x="455945" y="51389"/>
                </a:lnTo>
                <a:lnTo>
                  <a:pt x="448754" y="49926"/>
                </a:lnTo>
                <a:close/>
              </a:path>
              <a:path w="578485" h="217169">
                <a:moveTo>
                  <a:pt x="536702" y="144780"/>
                </a:moveTo>
                <a:lnTo>
                  <a:pt x="505133" y="153315"/>
                </a:lnTo>
                <a:lnTo>
                  <a:pt x="528066" y="176530"/>
                </a:lnTo>
                <a:lnTo>
                  <a:pt x="536702" y="144780"/>
                </a:lnTo>
                <a:close/>
              </a:path>
              <a:path w="578485" h="217169">
                <a:moveTo>
                  <a:pt x="546608" y="144780"/>
                </a:moveTo>
                <a:lnTo>
                  <a:pt x="536702" y="144780"/>
                </a:lnTo>
                <a:lnTo>
                  <a:pt x="528066" y="176530"/>
                </a:lnTo>
                <a:lnTo>
                  <a:pt x="538038" y="176530"/>
                </a:lnTo>
                <a:lnTo>
                  <a:pt x="546608" y="144780"/>
                </a:lnTo>
                <a:close/>
              </a:path>
              <a:path w="578485" h="217169">
                <a:moveTo>
                  <a:pt x="9906" y="0"/>
                </a:moveTo>
                <a:lnTo>
                  <a:pt x="0" y="36830"/>
                </a:lnTo>
                <a:lnTo>
                  <a:pt x="468720" y="163160"/>
                </a:lnTo>
                <a:lnTo>
                  <a:pt x="505133" y="153315"/>
                </a:lnTo>
                <a:lnTo>
                  <a:pt x="478570" y="126426"/>
                </a:lnTo>
                <a:lnTo>
                  <a:pt x="9906" y="0"/>
                </a:lnTo>
                <a:close/>
              </a:path>
              <a:path w="578485" h="217169">
                <a:moveTo>
                  <a:pt x="478570" y="126426"/>
                </a:moveTo>
                <a:lnTo>
                  <a:pt x="505133" y="153315"/>
                </a:lnTo>
                <a:lnTo>
                  <a:pt x="536702" y="144780"/>
                </a:lnTo>
                <a:lnTo>
                  <a:pt x="546608" y="144780"/>
                </a:lnTo>
                <a:lnTo>
                  <a:pt x="478570" y="126426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18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7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9" name="object 7"/>
          <p:cNvSpPr txBox="1"/>
          <p:nvPr/>
        </p:nvSpPr>
        <p:spPr>
          <a:xfrm>
            <a:off x="637222" y="0"/>
            <a:ext cx="26393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Обновлённый инструмент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r>
              <a:rPr sz="1000" spc="-5" dirty="0" smtClean="0">
                <a:solidFill>
                  <a:srgbClr val="363738"/>
                </a:solidFill>
                <a:latin typeface="Arial"/>
                <a:cs typeface="Arial"/>
              </a:rPr>
              <a:t>l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pc="-40" dirty="0" smtClean="0"/>
              <a:t>Содержание</a:t>
            </a:r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536256" y="1173734"/>
            <a:ext cx="7312343" cy="26007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SzPct val="85416"/>
              <a:buChar char="•"/>
              <a:tabLst>
                <a:tab pos="354965" algn="l"/>
                <a:tab pos="355600" algn="l"/>
              </a:tabLst>
            </a:pPr>
            <a:r>
              <a:rPr lang="ru-RU" sz="2400" spc="-5" dirty="0" smtClean="0">
                <a:solidFill>
                  <a:srgbClr val="464648"/>
                </a:solidFill>
                <a:latin typeface="Arial"/>
                <a:cs typeface="Arial"/>
              </a:rPr>
              <a:t>Спец. Инструмент </a:t>
            </a:r>
            <a:r>
              <a:rPr lang="ru-RU" sz="2400" spc="-5" dirty="0" smtClean="0">
                <a:solidFill>
                  <a:srgbClr val="464648"/>
                </a:solidFill>
                <a:latin typeface="Arial"/>
                <a:cs typeface="Arial"/>
              </a:rPr>
              <a:t>Веб-сайт и Заказ</a:t>
            </a:r>
            <a:endParaRPr sz="24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SzPct val="85416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 Комплект для Новых Дилеров</a:t>
            </a:r>
            <a:endParaRPr sz="24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60"/>
              </a:spcBef>
              <a:buSzPct val="85416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Обновление Спец. Инструмента</a:t>
            </a:r>
            <a:endParaRPr sz="24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SzPct val="85416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Обновление Диагностического Оборудования</a:t>
            </a:r>
            <a:endParaRPr sz="24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sz="2400" spc="-5" dirty="0">
                <a:solidFill>
                  <a:srgbClr val="464648"/>
                </a:solidFill>
                <a:latin typeface="Arial"/>
                <a:cs typeface="Arial"/>
              </a:rPr>
              <a:t>CAN </a:t>
            </a: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шина в</a:t>
            </a:r>
            <a:r>
              <a:rPr sz="2400" spc="-5" dirty="0" smtClean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Allison</a:t>
            </a:r>
            <a:r>
              <a:rPr sz="2400" spc="-195" dirty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464648"/>
                </a:solidFill>
                <a:latin typeface="Arial"/>
                <a:cs typeface="Arial"/>
              </a:rPr>
              <a:t>DOC®</a:t>
            </a:r>
            <a:endParaRPr sz="24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SzPct val="85416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CAN </a:t>
            </a: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шина в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  </a:t>
            </a: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Allison </a:t>
            </a:r>
            <a:r>
              <a:rPr sz="2400" spc="-5" dirty="0">
                <a:solidFill>
                  <a:srgbClr val="464648"/>
                </a:solidFill>
                <a:latin typeface="Arial"/>
                <a:cs typeface="Arial"/>
              </a:rPr>
              <a:t>TCM</a:t>
            </a:r>
            <a:r>
              <a:rPr sz="2400" spc="-250" dirty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Reflash™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37222" y="0"/>
            <a:ext cx="25631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Спец. Инструмент </a:t>
            </a:r>
            <a:r>
              <a:rPr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Allison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1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J-52069 </a:t>
            </a:r>
            <a:r>
              <a:rPr lang="ru-RU" dirty="0" smtClean="0"/>
              <a:t>Жгут</a:t>
            </a:r>
            <a:r>
              <a:rPr lang="ru-RU" dirty="0" smtClean="0"/>
              <a:t> </a:t>
            </a:r>
            <a:endParaRPr spc="5"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173734"/>
            <a:ext cx="7814945" cy="21621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SzPct val="83333"/>
              <a:buChar char="•"/>
              <a:tabLst>
                <a:tab pos="342265" algn="l"/>
                <a:tab pos="355600" algn="l"/>
              </a:tabLst>
            </a:pP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J-52069 </a:t>
            </a: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требуется при соблюдении всех 3-х следующих условий</a:t>
            </a:r>
            <a:r>
              <a:rPr sz="2400" spc="-5" dirty="0" smtClean="0">
                <a:solidFill>
                  <a:srgbClr val="464648"/>
                </a:solidFill>
                <a:latin typeface="Arial"/>
                <a:cs typeface="Arial"/>
              </a:rPr>
              <a:t>:</a:t>
            </a:r>
            <a:endParaRPr sz="2400" dirty="0">
              <a:latin typeface="Arial"/>
              <a:cs typeface="Arial"/>
            </a:endParaRPr>
          </a:p>
          <a:p>
            <a:pPr marL="756285" lvl="1" indent="-286385">
              <a:lnSpc>
                <a:spcPct val="100000"/>
              </a:lnSpc>
              <a:spcBef>
                <a:spcPts val="480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Только новый вид адаптера</a:t>
            </a:r>
          </a:p>
          <a:p>
            <a:pPr marL="756285" lvl="1" indent="-286385">
              <a:lnSpc>
                <a:spcPct val="100000"/>
              </a:lnSpc>
              <a:spcBef>
                <a:spcPts val="480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2000" i="1" spc="-10" dirty="0" smtClean="0">
                <a:solidFill>
                  <a:srgbClr val="006FC0"/>
                </a:solidFill>
                <a:latin typeface="Arial"/>
                <a:cs typeface="Arial"/>
              </a:rPr>
              <a:t>Программирование должно быть выполнено на стенде с 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J-42455-A </a:t>
            </a: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Загрузочным Адаптером</a:t>
            </a:r>
            <a:endParaRPr sz="2000" dirty="0">
              <a:latin typeface="Arial"/>
              <a:cs typeface="Arial"/>
            </a:endParaRPr>
          </a:p>
          <a:p>
            <a:pPr marL="756285" lvl="1" indent="-286385">
              <a:lnSpc>
                <a:spcPct val="100000"/>
              </a:lnSpc>
              <a:spcBef>
                <a:spcPts val="480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TCM </a:t>
            </a:r>
            <a:r>
              <a:rPr lang="ru-RU" sz="2000" i="1" spc="-5" dirty="0">
                <a:solidFill>
                  <a:srgbClr val="006FC0"/>
                </a:solidFill>
                <a:latin typeface="Arial"/>
                <a:cs typeface="Arial"/>
              </a:rPr>
              <a:t>-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2000" i="1" spc="5" dirty="0">
                <a:solidFill>
                  <a:srgbClr val="006FC0"/>
                </a:solidFill>
                <a:latin typeface="Arial"/>
                <a:cs typeface="Arial"/>
              </a:rPr>
              <a:t>WTECII, 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WTECIII</a:t>
            </a:r>
            <a:r>
              <a:rPr lang="ru-RU" sz="2000" i="1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или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2000" i="1" dirty="0">
                <a:solidFill>
                  <a:srgbClr val="006FC0"/>
                </a:solidFill>
                <a:latin typeface="Arial"/>
                <a:cs typeface="Arial"/>
              </a:rPr>
              <a:t>1K/2K </a:t>
            </a:r>
            <a:r>
              <a:rPr sz="2000" i="1" spc="5" dirty="0">
                <a:solidFill>
                  <a:srgbClr val="006FC0"/>
                </a:solidFill>
                <a:latin typeface="Arial"/>
                <a:cs typeface="Arial"/>
              </a:rPr>
              <a:t>Pre-4th</a:t>
            </a:r>
            <a:r>
              <a:rPr sz="2000" i="1" spc="-22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2000" i="1" dirty="0">
                <a:solidFill>
                  <a:srgbClr val="006FC0"/>
                </a:solidFill>
                <a:latin typeface="Arial"/>
                <a:cs typeface="Arial"/>
              </a:rPr>
              <a:t>Gen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19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2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3" name="object 7"/>
          <p:cNvSpPr txBox="1"/>
          <p:nvPr/>
        </p:nvSpPr>
        <p:spPr>
          <a:xfrm>
            <a:off x="637222" y="0"/>
            <a:ext cx="26393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Обновлённый инструмент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J-52069 </a:t>
            </a:r>
            <a:r>
              <a:rPr lang="ru-RU" dirty="0" smtClean="0"/>
              <a:t>Жгут</a:t>
            </a:r>
            <a:endParaRPr spc="5"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173734"/>
            <a:ext cx="2828290" cy="10490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Условие</a:t>
            </a:r>
            <a:r>
              <a:rPr sz="2400" spc="-100" dirty="0" smtClean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#1</a:t>
            </a:r>
            <a:endParaRPr sz="2400" dirty="0">
              <a:latin typeface="Arial"/>
              <a:cs typeface="Arial"/>
            </a:endParaRPr>
          </a:p>
          <a:p>
            <a:pPr marL="469265">
              <a:lnSpc>
                <a:spcPct val="100000"/>
              </a:lnSpc>
              <a:spcBef>
                <a:spcPts val="480"/>
              </a:spcBef>
              <a:tabLst>
                <a:tab pos="756285" algn="l"/>
              </a:tabLst>
            </a:pPr>
            <a:r>
              <a:rPr sz="1700" spc="-5" dirty="0">
                <a:solidFill>
                  <a:srgbClr val="006FC0"/>
                </a:solidFill>
                <a:latin typeface="Arial"/>
                <a:cs typeface="Arial"/>
              </a:rPr>
              <a:t>–	</a:t>
            </a: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Новейшие адаптеры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016622" y="2193785"/>
            <a:ext cx="1898395" cy="12121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045203" y="1696821"/>
            <a:ext cx="1276985" cy="2286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636004" y="1620621"/>
            <a:ext cx="1313815" cy="23622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253489" y="3720465"/>
            <a:ext cx="1474470" cy="438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85140" marR="5080" indent="-473075">
              <a:lnSpc>
                <a:spcPct val="100000"/>
              </a:lnSpc>
            </a:pPr>
            <a:r>
              <a:rPr sz="1400" b="1" dirty="0">
                <a:solidFill>
                  <a:srgbClr val="3E4444"/>
                </a:solidFill>
                <a:latin typeface="Arial"/>
                <a:cs typeface="Arial"/>
              </a:rPr>
              <a:t>DG</a:t>
            </a:r>
            <a:r>
              <a:rPr sz="1400" b="1" spc="-105" dirty="0">
                <a:solidFill>
                  <a:srgbClr val="3E4444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3E4444"/>
                </a:solidFill>
                <a:latin typeface="Arial"/>
                <a:cs typeface="Arial"/>
              </a:rPr>
              <a:t>Technologies  </a:t>
            </a:r>
            <a:r>
              <a:rPr sz="1400" b="1" spc="-35" dirty="0">
                <a:solidFill>
                  <a:srgbClr val="3E4444"/>
                </a:solidFill>
                <a:latin typeface="Arial"/>
                <a:cs typeface="Arial"/>
              </a:rPr>
              <a:t>DPA</a:t>
            </a:r>
            <a:r>
              <a:rPr sz="1400" b="1" spc="-150" dirty="0">
                <a:solidFill>
                  <a:srgbClr val="3E4444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3E4444"/>
                </a:solidFill>
                <a:latin typeface="Arial"/>
                <a:cs typeface="Arial"/>
              </a:rPr>
              <a:t>5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171315" y="4025582"/>
            <a:ext cx="961390" cy="438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400" b="1" dirty="0">
                <a:solidFill>
                  <a:srgbClr val="3E4444"/>
                </a:solidFill>
                <a:latin typeface="Arial"/>
                <a:cs typeface="Arial"/>
              </a:rPr>
              <a:t>Nexiq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400" b="1" dirty="0">
                <a:solidFill>
                  <a:srgbClr val="3E4444"/>
                </a:solidFill>
                <a:latin typeface="Arial"/>
                <a:cs typeface="Arial"/>
              </a:rPr>
              <a:t>USB </a:t>
            </a:r>
            <a:r>
              <a:rPr sz="1400" b="1" spc="-5" dirty="0">
                <a:solidFill>
                  <a:srgbClr val="3E4444"/>
                </a:solidFill>
                <a:latin typeface="Arial"/>
                <a:cs typeface="Arial"/>
              </a:rPr>
              <a:t>Link</a:t>
            </a:r>
            <a:r>
              <a:rPr sz="1400" b="1" spc="-120" dirty="0">
                <a:solidFill>
                  <a:srgbClr val="3E4444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3E4444"/>
                </a:solidFill>
                <a:latin typeface="Arial"/>
                <a:cs typeface="Arial"/>
              </a:rPr>
              <a:t>2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506209" y="4025582"/>
            <a:ext cx="1475105" cy="438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ct val="100000"/>
              </a:lnSpc>
            </a:pPr>
            <a:r>
              <a:rPr sz="1400" b="1" dirty="0">
                <a:solidFill>
                  <a:srgbClr val="3E4444"/>
                </a:solidFill>
                <a:latin typeface="Arial"/>
                <a:cs typeface="Arial"/>
              </a:rPr>
              <a:t>Noregon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400" b="1" spc="-10" dirty="0">
                <a:solidFill>
                  <a:srgbClr val="3E4444"/>
                </a:solidFill>
                <a:latin typeface="Arial"/>
                <a:cs typeface="Arial"/>
              </a:rPr>
              <a:t>Wireless/USB</a:t>
            </a:r>
            <a:r>
              <a:rPr sz="1400" b="1" spc="-20" dirty="0">
                <a:solidFill>
                  <a:srgbClr val="3E4444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3E4444"/>
                </a:solidFill>
                <a:latin typeface="Arial"/>
                <a:cs typeface="Arial"/>
              </a:rPr>
              <a:t>2.0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20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8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9" name="object 7"/>
          <p:cNvSpPr txBox="1"/>
          <p:nvPr/>
        </p:nvSpPr>
        <p:spPr>
          <a:xfrm>
            <a:off x="637222" y="0"/>
            <a:ext cx="26393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Обновлённый инструмент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J-52069 </a:t>
            </a:r>
            <a:r>
              <a:rPr lang="ru-RU" dirty="0" smtClean="0"/>
              <a:t>Жгут</a:t>
            </a:r>
            <a:endParaRPr spc="5"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173734"/>
            <a:ext cx="5054600" cy="1310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Условие</a:t>
            </a:r>
            <a:r>
              <a:rPr sz="2400" spc="-100" dirty="0" smtClean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#2</a:t>
            </a:r>
            <a:endParaRPr sz="2400" dirty="0">
              <a:latin typeface="Arial"/>
              <a:cs typeface="Arial"/>
            </a:endParaRPr>
          </a:p>
          <a:p>
            <a:pPr marL="469265">
              <a:lnSpc>
                <a:spcPct val="100000"/>
              </a:lnSpc>
              <a:spcBef>
                <a:spcPts val="480"/>
              </a:spcBef>
              <a:tabLst>
                <a:tab pos="756285" algn="l"/>
              </a:tabLst>
            </a:pPr>
            <a:r>
              <a:rPr sz="1700" spc="-5" dirty="0">
                <a:solidFill>
                  <a:srgbClr val="006FC0"/>
                </a:solidFill>
                <a:latin typeface="Arial"/>
                <a:cs typeface="Arial"/>
              </a:rPr>
              <a:t>–	</a:t>
            </a:r>
            <a:r>
              <a:rPr lang="ru-RU" sz="1700" spc="-5" dirty="0" smtClean="0">
                <a:solidFill>
                  <a:srgbClr val="006FC0"/>
                </a:solidFill>
                <a:latin typeface="Arial"/>
                <a:cs typeface="Arial"/>
              </a:rPr>
              <a:t>Программирование на стенде с </a:t>
            </a:r>
            <a:r>
              <a:rPr lang="ru-RU" sz="2000" i="1" spc="-10" dirty="0" smtClean="0">
                <a:solidFill>
                  <a:srgbClr val="006FC0"/>
                </a:solidFill>
                <a:latin typeface="Arial"/>
                <a:cs typeface="Arial"/>
              </a:rPr>
              <a:t>использованием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 J-42455-A</a:t>
            </a: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 Загрузочного Адаптера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821679" y="1125219"/>
            <a:ext cx="2004060" cy="3556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855208" y="1157871"/>
            <a:ext cx="1882901" cy="343674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852033" y="1154696"/>
            <a:ext cx="1889760" cy="3443604"/>
          </a:xfrm>
          <a:custGeom>
            <a:avLst/>
            <a:gdLst/>
            <a:ahLst/>
            <a:cxnLst/>
            <a:rect l="l" t="t" r="r" b="b"/>
            <a:pathLst>
              <a:path w="1889759" h="3443604">
                <a:moveTo>
                  <a:pt x="0" y="3443097"/>
                </a:moveTo>
                <a:lnTo>
                  <a:pt x="1889251" y="3443097"/>
                </a:lnTo>
                <a:lnTo>
                  <a:pt x="1889251" y="0"/>
                </a:lnTo>
                <a:lnTo>
                  <a:pt x="0" y="0"/>
                </a:lnTo>
                <a:lnTo>
                  <a:pt x="0" y="3443097"/>
                </a:lnTo>
                <a:close/>
              </a:path>
            </a:pathLst>
          </a:custGeom>
          <a:ln w="6350">
            <a:solidFill>
              <a:srgbClr val="363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21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5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6" name="object 7"/>
          <p:cNvSpPr txBox="1"/>
          <p:nvPr/>
        </p:nvSpPr>
        <p:spPr>
          <a:xfrm>
            <a:off x="637222" y="0"/>
            <a:ext cx="26393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Обновлённый инструмент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J-52069 </a:t>
            </a:r>
            <a:r>
              <a:rPr lang="ru-RU" dirty="0" smtClean="0"/>
              <a:t>Жгут</a:t>
            </a:r>
            <a:endParaRPr spc="5"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173734"/>
            <a:ext cx="3585845" cy="741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Условие</a:t>
            </a:r>
            <a:r>
              <a:rPr sz="2400" spc="-100" dirty="0" smtClean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#3</a:t>
            </a:r>
            <a:endParaRPr sz="2400" dirty="0">
              <a:latin typeface="Arial"/>
              <a:cs typeface="Arial"/>
            </a:endParaRPr>
          </a:p>
          <a:p>
            <a:pPr marL="469265">
              <a:lnSpc>
                <a:spcPct val="100000"/>
              </a:lnSpc>
              <a:spcBef>
                <a:spcPts val="480"/>
              </a:spcBef>
              <a:tabLst>
                <a:tab pos="756285" algn="l"/>
              </a:tabLst>
            </a:pPr>
            <a:r>
              <a:rPr sz="1700" spc="-5" dirty="0">
                <a:solidFill>
                  <a:srgbClr val="006FC0"/>
                </a:solidFill>
                <a:latin typeface="Arial"/>
                <a:cs typeface="Arial"/>
              </a:rPr>
              <a:t>–	</a:t>
            </a:r>
            <a:r>
              <a:rPr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TCM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289040" y="1551939"/>
            <a:ext cx="2628900" cy="16687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320663" y="1584325"/>
            <a:ext cx="2511043" cy="155041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317488" y="1581150"/>
            <a:ext cx="2517775" cy="1557020"/>
          </a:xfrm>
          <a:custGeom>
            <a:avLst/>
            <a:gdLst/>
            <a:ahLst/>
            <a:cxnLst/>
            <a:rect l="l" t="t" r="r" b="b"/>
            <a:pathLst>
              <a:path w="2517775" h="1557020">
                <a:moveTo>
                  <a:pt x="0" y="1556766"/>
                </a:moveTo>
                <a:lnTo>
                  <a:pt x="2517393" y="1556766"/>
                </a:lnTo>
                <a:lnTo>
                  <a:pt x="2517393" y="0"/>
                </a:lnTo>
                <a:lnTo>
                  <a:pt x="0" y="0"/>
                </a:lnTo>
                <a:lnTo>
                  <a:pt x="0" y="1556766"/>
                </a:lnTo>
                <a:close/>
              </a:path>
            </a:pathLst>
          </a:custGeom>
          <a:ln w="6350">
            <a:solidFill>
              <a:srgbClr val="363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540125" y="2009114"/>
            <a:ext cx="2407285" cy="194779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7235443" y="3185795"/>
            <a:ext cx="977900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dirty="0">
                <a:solidFill>
                  <a:srgbClr val="3E4444"/>
                </a:solidFill>
                <a:latin typeface="Arial"/>
                <a:cs typeface="Arial"/>
              </a:rPr>
              <a:t>Pre-4</a:t>
            </a:r>
            <a:r>
              <a:rPr sz="1350" b="1" baseline="24691" dirty="0">
                <a:solidFill>
                  <a:srgbClr val="3E4444"/>
                </a:solidFill>
                <a:latin typeface="Arial"/>
                <a:cs typeface="Arial"/>
              </a:rPr>
              <a:t>th</a:t>
            </a:r>
            <a:r>
              <a:rPr sz="1350" b="1" spc="104" baseline="24691" dirty="0">
                <a:solidFill>
                  <a:srgbClr val="3E4444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3E4444"/>
                </a:solidFill>
                <a:latin typeface="Arial"/>
                <a:cs typeface="Arial"/>
              </a:rPr>
              <a:t>Gen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775841" y="3946207"/>
            <a:ext cx="3395345" cy="5054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713990">
              <a:lnSpc>
                <a:spcPct val="100000"/>
              </a:lnSpc>
            </a:pPr>
            <a:r>
              <a:rPr sz="1300" b="1" spc="-5" dirty="0">
                <a:solidFill>
                  <a:srgbClr val="3E4444"/>
                </a:solidFill>
                <a:latin typeface="Arial"/>
                <a:cs typeface="Arial"/>
              </a:rPr>
              <a:t>WTEC</a:t>
            </a:r>
            <a:r>
              <a:rPr sz="1300" b="1" spc="-105" dirty="0">
                <a:solidFill>
                  <a:srgbClr val="3E4444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3E4444"/>
                </a:solidFill>
                <a:latin typeface="Arial"/>
                <a:cs typeface="Arial"/>
              </a:rPr>
              <a:t>III</a:t>
            </a: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50"/>
              </a:spcBef>
            </a:pPr>
            <a:r>
              <a:rPr sz="1400" b="1" dirty="0">
                <a:solidFill>
                  <a:srgbClr val="3E4444"/>
                </a:solidFill>
                <a:latin typeface="Arial"/>
                <a:cs typeface="Arial"/>
              </a:rPr>
              <a:t>WTEC</a:t>
            </a:r>
            <a:r>
              <a:rPr sz="1400" b="1" spc="-105" dirty="0">
                <a:solidFill>
                  <a:srgbClr val="3E4444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3E4444"/>
                </a:solidFill>
                <a:latin typeface="Arial"/>
                <a:cs typeface="Arial"/>
              </a:rPr>
              <a:t>II</a:t>
            </a:r>
            <a:endParaRPr sz="14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284605" y="2263876"/>
            <a:ext cx="1545082" cy="192011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22</a:t>
            </a:r>
          </a:p>
        </p:txBody>
      </p:sp>
      <p:sp>
        <p:nvSpPr>
          <p:cNvPr id="18" name="object 18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9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20" name="object 7"/>
          <p:cNvSpPr txBox="1"/>
          <p:nvPr/>
        </p:nvSpPr>
        <p:spPr>
          <a:xfrm>
            <a:off x="637222" y="0"/>
            <a:ext cx="26393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Обновлённый инструмент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r>
              <a:rPr sz="1000" spc="-5" dirty="0">
                <a:solidFill>
                  <a:srgbClr val="363738"/>
                </a:solidFill>
                <a:latin typeface="Arial"/>
                <a:cs typeface="Arial"/>
              </a:rPr>
              <a:t>Proprietary/Confidential</a:t>
            </a:r>
            <a:endParaRPr sz="10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2016 </a:t>
            </a:r>
            <a:r>
              <a:rPr spc="-25" dirty="0"/>
              <a:t>CARB</a:t>
            </a:r>
            <a:r>
              <a:rPr spc="55" dirty="0"/>
              <a:t> </a:t>
            </a:r>
            <a:r>
              <a:rPr lang="ru-RU" spc="-5" dirty="0" smtClean="0"/>
              <a:t>ТРЕБОВАНИЕ</a:t>
            </a:r>
            <a:endParaRPr spc="-5"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173734"/>
            <a:ext cx="8104505" cy="27033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10795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CARB </a:t>
            </a: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требует чтобы смежные системы сообщались по</a:t>
            </a:r>
            <a:r>
              <a:rPr lang="ru-RU" sz="2400" dirty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400" spc="-5" dirty="0" smtClean="0">
                <a:solidFill>
                  <a:srgbClr val="464648"/>
                </a:solidFill>
                <a:latin typeface="Arial"/>
                <a:cs typeface="Arial"/>
              </a:rPr>
              <a:t>CAN </a:t>
            </a: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шине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464648"/>
                </a:solidFill>
                <a:latin typeface="Arial"/>
                <a:cs typeface="Arial"/>
              </a:rPr>
              <a:t>1 </a:t>
            </a: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на скорости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500K </a:t>
            </a:r>
            <a:r>
              <a:rPr lang="ru-RU" sz="2400" dirty="0">
                <a:solidFill>
                  <a:srgbClr val="464648"/>
                </a:solidFill>
                <a:latin typeface="Arial"/>
                <a:cs typeface="Arial"/>
              </a:rPr>
              <a:t>в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2016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+  </a:t>
            </a:r>
            <a:endParaRPr sz="2400" dirty="0">
              <a:latin typeface="Arial"/>
              <a:cs typeface="Arial"/>
            </a:endParaRPr>
          </a:p>
          <a:p>
            <a:pPr marL="756285" lvl="1" indent="-286385">
              <a:lnSpc>
                <a:spcPct val="100000"/>
              </a:lnSpc>
              <a:spcBef>
                <a:spcPts val="480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Новый 9-Контактный разъём</a:t>
            </a:r>
            <a:r>
              <a:rPr lang="ru-RU" sz="2000" i="1" spc="-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(Deutsch </a:t>
            </a:r>
            <a:r>
              <a:rPr sz="2000" i="1" spc="5" dirty="0">
                <a:solidFill>
                  <a:srgbClr val="006FC0"/>
                </a:solidFill>
                <a:latin typeface="Arial"/>
                <a:cs typeface="Arial"/>
              </a:rPr>
              <a:t>9-pin </a:t>
            </a:r>
            <a:r>
              <a:rPr sz="2000" i="1" spc="-40" dirty="0">
                <a:solidFill>
                  <a:srgbClr val="006FC0"/>
                </a:solidFill>
                <a:latin typeface="Arial"/>
                <a:cs typeface="Arial"/>
              </a:rPr>
              <a:t>Type</a:t>
            </a:r>
            <a:r>
              <a:rPr sz="2000" i="1" spc="-9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2000" i="1" dirty="0">
                <a:solidFill>
                  <a:srgbClr val="006FC0"/>
                </a:solidFill>
                <a:latin typeface="Arial"/>
                <a:cs typeface="Arial"/>
              </a:rPr>
              <a:t>II)</a:t>
            </a:r>
            <a:endParaRPr sz="2000" dirty="0">
              <a:latin typeface="Arial"/>
              <a:cs typeface="Arial"/>
            </a:endParaRPr>
          </a:p>
          <a:p>
            <a:pPr marL="756285">
              <a:lnSpc>
                <a:spcPct val="100000"/>
              </a:lnSpc>
            </a:pPr>
            <a:r>
              <a:rPr lang="ru-RU" sz="2000" i="1" dirty="0" smtClean="0">
                <a:solidFill>
                  <a:srgbClr val="FF0000"/>
                </a:solidFill>
                <a:latin typeface="Arial"/>
                <a:cs typeface="Arial"/>
              </a:rPr>
              <a:t>Не имеет обратной совместимости</a:t>
            </a:r>
            <a:endParaRPr sz="2000" dirty="0">
              <a:latin typeface="Arial"/>
              <a:cs typeface="Arial"/>
            </a:endParaRPr>
          </a:p>
          <a:p>
            <a:pPr marL="756285" lvl="1" indent="-286385">
              <a:lnSpc>
                <a:spcPct val="100000"/>
              </a:lnSpc>
              <a:spcBef>
                <a:spcPts val="480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OEM</a:t>
            </a: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 производители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соблюдают это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2000" i="1" dirty="0">
                <a:solidFill>
                  <a:srgbClr val="006FC0"/>
                </a:solidFill>
                <a:latin typeface="Arial"/>
                <a:cs typeface="Arial"/>
              </a:rPr>
              <a:t>500K </a:t>
            </a:r>
            <a:r>
              <a:rPr lang="ru-RU"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требование разными способами</a:t>
            </a:r>
            <a:endParaRPr sz="2000" dirty="0">
              <a:latin typeface="Arial"/>
              <a:cs typeface="Arial"/>
            </a:endParaRPr>
          </a:p>
          <a:p>
            <a:pPr marL="1155700" lvl="2" indent="-229235">
              <a:lnSpc>
                <a:spcPct val="100000"/>
              </a:lnSpc>
              <a:spcBef>
                <a:spcPts val="440"/>
              </a:spcBef>
              <a:buSzPct val="86111"/>
              <a:buChar char="•"/>
              <a:tabLst>
                <a:tab pos="1155700" algn="l"/>
                <a:tab pos="1156335" algn="l"/>
              </a:tabLst>
            </a:pPr>
            <a:r>
              <a:rPr sz="1800" dirty="0" smtClean="0">
                <a:solidFill>
                  <a:srgbClr val="464648"/>
                </a:solidFill>
                <a:latin typeface="Arial"/>
                <a:cs typeface="Arial"/>
              </a:rPr>
              <a:t>TCM</a:t>
            </a:r>
            <a:r>
              <a:rPr lang="ru-RU" sz="1800" dirty="0" smtClean="0">
                <a:solidFill>
                  <a:srgbClr val="464648"/>
                </a:solidFill>
                <a:latin typeface="Arial"/>
                <a:cs typeface="Arial"/>
              </a:rPr>
              <a:t> могут быть на</a:t>
            </a:r>
            <a:r>
              <a:rPr sz="1800" dirty="0" smtClean="0">
                <a:solidFill>
                  <a:srgbClr val="464648"/>
                </a:solidFill>
                <a:latin typeface="Arial"/>
                <a:cs typeface="Arial"/>
              </a:rPr>
              <a:t> CAN </a:t>
            </a:r>
            <a:r>
              <a:rPr lang="ru-RU" spc="-5" dirty="0" smtClean="0">
                <a:solidFill>
                  <a:srgbClr val="464648"/>
                </a:solidFill>
                <a:latin typeface="Arial"/>
                <a:cs typeface="Arial"/>
              </a:rPr>
              <a:t>шине</a:t>
            </a:r>
            <a:r>
              <a:rPr sz="1800" spc="-5" dirty="0" smtClean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64648"/>
                </a:solidFill>
                <a:latin typeface="Arial"/>
                <a:cs typeface="Arial"/>
              </a:rPr>
              <a:t>1, </a:t>
            </a:r>
            <a:r>
              <a:rPr sz="1800" dirty="0" smtClean="0">
                <a:solidFill>
                  <a:srgbClr val="464648"/>
                </a:solidFill>
                <a:latin typeface="Arial"/>
                <a:cs typeface="Arial"/>
              </a:rPr>
              <a:t>2 </a:t>
            </a:r>
            <a:r>
              <a:rPr lang="ru-RU" spc="-5" dirty="0" smtClean="0">
                <a:solidFill>
                  <a:srgbClr val="464648"/>
                </a:solidFill>
                <a:latin typeface="Arial"/>
                <a:cs typeface="Arial"/>
              </a:rPr>
              <a:t>или</a:t>
            </a:r>
            <a:r>
              <a:rPr sz="1800" spc="-5" dirty="0" smtClean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464648"/>
                </a:solidFill>
                <a:latin typeface="Arial"/>
                <a:cs typeface="Arial"/>
              </a:rPr>
              <a:t>3 </a:t>
            </a:r>
            <a:r>
              <a:rPr lang="ru-RU" sz="1800" spc="-5" dirty="0" smtClean="0">
                <a:solidFill>
                  <a:srgbClr val="464648"/>
                </a:solidFill>
                <a:latin typeface="Arial"/>
                <a:cs typeface="Arial"/>
              </a:rPr>
              <a:t>и могут иметь</a:t>
            </a:r>
            <a:endParaRPr sz="1800" dirty="0">
              <a:latin typeface="Arial"/>
              <a:cs typeface="Arial"/>
            </a:endParaRPr>
          </a:p>
          <a:p>
            <a:pPr marL="1155700">
              <a:lnSpc>
                <a:spcPct val="100000"/>
              </a:lnSpc>
            </a:pPr>
            <a:r>
              <a:rPr sz="1800" spc="-5" dirty="0">
                <a:solidFill>
                  <a:srgbClr val="464648"/>
                </a:solidFill>
                <a:latin typeface="Arial"/>
                <a:cs typeface="Arial"/>
              </a:rPr>
              <a:t>250K </a:t>
            </a:r>
            <a:r>
              <a:rPr lang="ru-RU" spc="-5" dirty="0" smtClean="0">
                <a:solidFill>
                  <a:srgbClr val="464648"/>
                </a:solidFill>
                <a:latin typeface="Arial"/>
                <a:cs typeface="Arial"/>
              </a:rPr>
              <a:t>или</a:t>
            </a:r>
            <a:r>
              <a:rPr sz="1800" spc="-5" dirty="0" smtClean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464648"/>
                </a:solidFill>
                <a:latin typeface="Arial"/>
                <a:cs typeface="Arial"/>
              </a:rPr>
              <a:t>500K </a:t>
            </a:r>
            <a:r>
              <a:rPr lang="ru-RU" spc="-5" dirty="0" smtClean="0">
                <a:solidFill>
                  <a:srgbClr val="464648"/>
                </a:solidFill>
                <a:latin typeface="Arial"/>
                <a:cs typeface="Arial"/>
              </a:rPr>
              <a:t>скорости.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37222" y="1"/>
            <a:ext cx="30203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Изменения в Сети Диагностики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23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r>
              <a:rPr spc="-5" dirty="0"/>
              <a:t>Proprietary/Confidential</a:t>
            </a:r>
          </a:p>
        </p:txBody>
      </p:sp>
      <p:sp>
        <p:nvSpPr>
          <p:cNvPr id="12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pc="5" dirty="0" smtClean="0"/>
              <a:t>Новые Адаптеры</a:t>
            </a:r>
            <a:endParaRPr spc="-15"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173734"/>
            <a:ext cx="4455160" cy="1972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spc="-5" dirty="0" smtClean="0">
                <a:solidFill>
                  <a:srgbClr val="464648"/>
                </a:solidFill>
                <a:latin typeface="Arial"/>
                <a:cs typeface="Arial"/>
              </a:rPr>
              <a:t>Изменения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:</a:t>
            </a:r>
            <a:endParaRPr sz="2400" dirty="0">
              <a:latin typeface="Arial"/>
              <a:cs typeface="Arial"/>
            </a:endParaRPr>
          </a:p>
          <a:p>
            <a:pPr marL="756285" marR="27940" indent="-287020">
              <a:lnSpc>
                <a:spcPct val="100000"/>
              </a:lnSpc>
              <a:spcBef>
                <a:spcPts val="480"/>
              </a:spcBef>
              <a:tabLst>
                <a:tab pos="756285" algn="l"/>
              </a:tabLst>
            </a:pPr>
            <a:r>
              <a:rPr sz="2000" i="1" spc="-5" dirty="0">
                <a:solidFill>
                  <a:srgbClr val="006FC0"/>
                </a:solidFill>
                <a:latin typeface="Arial"/>
                <a:cs typeface="Arial"/>
              </a:rPr>
              <a:t>–	</a:t>
            </a:r>
            <a:r>
              <a:rPr lang="ru-RU"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Некоторые производители этих адаптеров выпустили новые версии </a:t>
            </a:r>
            <a:r>
              <a:rPr lang="ru-RU" sz="2000" i="1" spc="-10" dirty="0" smtClean="0">
                <a:solidFill>
                  <a:srgbClr val="006FC0"/>
                </a:solidFill>
                <a:latin typeface="Arial"/>
                <a:cs typeface="Arial"/>
              </a:rPr>
              <a:t>как было показано ранее в этой презентации</a:t>
            </a:r>
            <a:endParaRPr sz="2000" i="1"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297803" y="3224745"/>
            <a:ext cx="1549019" cy="9890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909309" y="1242822"/>
            <a:ext cx="1043178" cy="18674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224776" y="1359788"/>
            <a:ext cx="973581" cy="175044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24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5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6" name="object 7"/>
          <p:cNvSpPr txBox="1"/>
          <p:nvPr/>
        </p:nvSpPr>
        <p:spPr>
          <a:xfrm>
            <a:off x="637222" y="1"/>
            <a:ext cx="30203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Изменения в Сети Диагностики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Noregon </a:t>
            </a:r>
            <a:r>
              <a:rPr spc="-5" dirty="0"/>
              <a:t>2.0 </a:t>
            </a:r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135379"/>
            <a:ext cx="4014470" cy="3411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Noregon</a:t>
            </a:r>
            <a:endParaRPr sz="2400" dirty="0">
              <a:latin typeface="Arial"/>
              <a:cs typeface="Arial"/>
            </a:endParaRPr>
          </a:p>
          <a:p>
            <a:pPr marL="756285" marR="325755" lvl="1" indent="-286385">
              <a:lnSpc>
                <a:spcPts val="2160"/>
              </a:lnSpc>
              <a:spcBef>
                <a:spcPts val="535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Первая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версия 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2.0</a:t>
            </a: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 включала возможность беспроводного соединения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endParaRPr sz="2000" dirty="0" smtClean="0">
              <a:latin typeface="Arial"/>
              <a:cs typeface="Arial"/>
            </a:endParaRPr>
          </a:p>
          <a:p>
            <a:pPr marL="756285" lvl="1" indent="-286385">
              <a:lnSpc>
                <a:spcPts val="2280"/>
              </a:lnSpc>
              <a:spcBef>
                <a:spcPts val="210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Беспроводное соединение больше недоступно</a:t>
            </a:r>
            <a:endParaRPr sz="2000" dirty="0">
              <a:latin typeface="Arial"/>
              <a:cs typeface="Arial"/>
            </a:endParaRPr>
          </a:p>
          <a:p>
            <a:pPr marL="756285" lvl="1" indent="-286385">
              <a:lnSpc>
                <a:spcPts val="2280"/>
              </a:lnSpc>
              <a:spcBef>
                <a:spcPts val="240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Новая версия 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2.0 </a:t>
            </a:r>
            <a:r>
              <a:rPr lang="ru-RU"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доступна только с </a:t>
            </a:r>
            <a:r>
              <a:rPr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USB</a:t>
            </a:r>
            <a:endParaRPr sz="2000" dirty="0">
              <a:latin typeface="Arial"/>
              <a:cs typeface="Arial"/>
            </a:endParaRPr>
          </a:p>
          <a:p>
            <a:pPr marL="756285" marR="201295" lvl="1" indent="-286385" algn="just">
              <a:lnSpc>
                <a:spcPct val="90100"/>
              </a:lnSpc>
              <a:spcBef>
                <a:spcPts val="480"/>
              </a:spcBef>
              <a:buSzPct val="85000"/>
              <a:buFont typeface="Arial"/>
              <a:buChar char="–"/>
              <a:tabLst>
                <a:tab pos="756920" algn="l"/>
              </a:tabLst>
            </a:pP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Оба варианта одобрены </a:t>
            </a:r>
            <a:r>
              <a:rPr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Allison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119873" y="1229906"/>
            <a:ext cx="1477645" cy="292163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927472" y="1229931"/>
            <a:ext cx="1546478" cy="299758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833620" y="4145279"/>
            <a:ext cx="1475105" cy="438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400" b="1" dirty="0">
                <a:solidFill>
                  <a:srgbClr val="3E4444"/>
                </a:solidFill>
                <a:latin typeface="Arial"/>
                <a:cs typeface="Arial"/>
              </a:rPr>
              <a:t>Noregon</a:t>
            </a:r>
            <a:endParaRPr sz="1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400" b="1" spc="-10" dirty="0">
                <a:solidFill>
                  <a:srgbClr val="3E4444"/>
                </a:solidFill>
                <a:latin typeface="Arial"/>
                <a:cs typeface="Arial"/>
              </a:rPr>
              <a:t>Wireless/USB </a:t>
            </a:r>
            <a:r>
              <a:rPr sz="1400" b="1" spc="-5" dirty="0">
                <a:solidFill>
                  <a:srgbClr val="3E4444"/>
                </a:solidFill>
                <a:latin typeface="Arial"/>
                <a:cs typeface="Arial"/>
              </a:rPr>
              <a:t>2.0</a:t>
            </a:r>
            <a:endParaRPr sz="1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279258" y="4309427"/>
            <a:ext cx="1475740" cy="224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dirty="0">
                <a:solidFill>
                  <a:srgbClr val="3E4444"/>
                </a:solidFill>
                <a:latin typeface="Arial"/>
                <a:cs typeface="Arial"/>
              </a:rPr>
              <a:t>Noregon USB</a:t>
            </a:r>
            <a:r>
              <a:rPr sz="1400" b="1" spc="-140" dirty="0">
                <a:solidFill>
                  <a:srgbClr val="3E4444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3E4444"/>
                </a:solidFill>
                <a:latin typeface="Arial"/>
                <a:cs typeface="Arial"/>
              </a:rPr>
              <a:t>2.0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25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6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7" name="object 7"/>
          <p:cNvSpPr txBox="1"/>
          <p:nvPr/>
        </p:nvSpPr>
        <p:spPr>
          <a:xfrm>
            <a:off x="637222" y="1"/>
            <a:ext cx="30203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Изменения в Сети Диагностики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9143999" cy="51435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9144000" cy="514349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7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11064"/>
              </p:ext>
            </p:extLst>
          </p:nvPr>
        </p:nvGraphicFramePr>
        <p:xfrm>
          <a:off x="439889" y="480059"/>
          <a:ext cx="8229637" cy="45458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52838"/>
                <a:gridCol w="1371600"/>
                <a:gridCol w="1371600"/>
                <a:gridCol w="2133599"/>
              </a:tblGrid>
              <a:tr h="640079">
                <a:tc>
                  <a:txBody>
                    <a:bodyPr/>
                    <a:lstStyle/>
                    <a:p>
                      <a:pPr marL="553085">
                        <a:lnSpc>
                          <a:spcPct val="100000"/>
                        </a:lnSpc>
                        <a:spcBef>
                          <a:spcPts val="1350"/>
                        </a:spcBef>
                      </a:pPr>
                      <a:r>
                        <a:rPr lang="ru-RU" sz="1800" b="1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Одобренные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363738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</a:pPr>
                      <a:r>
                        <a:rPr lang="ru-RU" sz="1800" b="1" spc="-6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Тип</a:t>
                      </a:r>
                      <a:r>
                        <a:rPr sz="1800" b="1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II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363738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lang="ru-RU" sz="1800" b="1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 </a:t>
                      </a:r>
                      <a:r>
                        <a:rPr sz="1800" b="1" spc="-1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CAN</a:t>
                      </a:r>
                      <a:endParaRPr sz="1800" dirty="0">
                        <a:latin typeface="Arial"/>
                        <a:cs typeface="Arial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363738"/>
                    </a:solidFill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lang="ru-RU" sz="1800" b="1" spc="-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Требования</a:t>
                      </a:r>
                      <a:r>
                        <a:rPr lang="ru-RU" sz="1800" b="1" spc="-5" baseline="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подключений</a:t>
                      </a:r>
                      <a:r>
                        <a:rPr sz="1800" b="1" spc="-4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2016</a:t>
                      </a:r>
                      <a:r>
                        <a:rPr sz="1800" b="1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+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363738"/>
                    </a:solidFill>
                  </a:tcPr>
                </a:tc>
              </a:tr>
              <a:tr h="620522">
                <a:tc>
                  <a:txBody>
                    <a:bodyPr/>
                    <a:lstStyle/>
                    <a:p>
                      <a:pPr marL="529590">
                        <a:lnSpc>
                          <a:spcPct val="100000"/>
                        </a:lnSpc>
                        <a:spcBef>
                          <a:spcPts val="1175"/>
                        </a:spcBef>
                      </a:pPr>
                      <a:r>
                        <a:rPr sz="18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Noregon</a:t>
                      </a:r>
                      <a:r>
                        <a:rPr sz="1800" spc="-1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Wireless/USB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533400">
                        <a:lnSpc>
                          <a:spcPct val="100000"/>
                        </a:lnSpc>
                        <a:spcBef>
                          <a:spcPts val="1175"/>
                        </a:spcBef>
                      </a:pPr>
                      <a:r>
                        <a:rPr lang="ru-RU" sz="1800" spc="-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Нет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534035">
                        <a:lnSpc>
                          <a:spcPct val="100000"/>
                        </a:lnSpc>
                        <a:spcBef>
                          <a:spcPts val="1175"/>
                        </a:spcBef>
                      </a:pPr>
                      <a:r>
                        <a:rPr lang="ru-RU" sz="1800" spc="-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Нет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r>
                        <a:rPr lang="ru-RU" sz="1200" spc="-1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Тип</a:t>
                      </a:r>
                      <a:r>
                        <a:rPr sz="1200" spc="-1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II </a:t>
                      </a:r>
                      <a:r>
                        <a:rPr lang="ru-RU" sz="1200" spc="-1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Адаптер</a:t>
                      </a:r>
                      <a:r>
                        <a:rPr sz="1200" spc="-10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, </a:t>
                      </a:r>
                      <a:r>
                        <a:rPr sz="120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DOC</a:t>
                      </a:r>
                      <a:r>
                        <a:rPr sz="1200" spc="-5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V2017.1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</a:tr>
              <a:tr h="620521">
                <a:tc>
                  <a:txBody>
                    <a:bodyPr/>
                    <a:lstStyle/>
                    <a:p>
                      <a:pPr marL="529590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sz="18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Noregon USB</a:t>
                      </a:r>
                      <a:r>
                        <a:rPr sz="1800" spc="-6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2.0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495300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lang="ru-RU" sz="1800" spc="-6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Да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495934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lang="ru-RU" sz="1800" spc="-6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Да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sz="180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DOC</a:t>
                      </a:r>
                      <a:r>
                        <a:rPr sz="1800" spc="-9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V2017.1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8E8"/>
                    </a:solidFill>
                  </a:tcPr>
                </a:tc>
              </a:tr>
              <a:tr h="620395">
                <a:tc>
                  <a:txBody>
                    <a:bodyPr/>
                    <a:lstStyle/>
                    <a:p>
                      <a:pPr marL="529590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sz="18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Nexiq </a:t>
                      </a:r>
                      <a:r>
                        <a:rPr sz="180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USB</a:t>
                      </a:r>
                      <a:r>
                        <a:rPr sz="1800" spc="-5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Link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533400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lang="ru-RU" sz="1800" spc="-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Нет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534035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lang="ru-RU" sz="1800" spc="-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Нет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311150" marR="151765" indent="-147320"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r>
                        <a:rPr lang="ru-RU" sz="1200" spc="-1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Тип</a:t>
                      </a:r>
                      <a:r>
                        <a:rPr sz="1200" spc="-1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II </a:t>
                      </a:r>
                      <a:r>
                        <a:rPr lang="ru-RU" sz="1200" spc="-1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Адаптер, </a:t>
                      </a:r>
                      <a:r>
                        <a:rPr sz="1200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DOC</a:t>
                      </a:r>
                      <a:r>
                        <a:rPr sz="1200" spc="-50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V2017.1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</a:tr>
              <a:tr h="620521">
                <a:tc>
                  <a:txBody>
                    <a:bodyPr/>
                    <a:lstStyle/>
                    <a:p>
                      <a:pPr marL="529590">
                        <a:lnSpc>
                          <a:spcPct val="100000"/>
                        </a:lnSpc>
                        <a:spcBef>
                          <a:spcPts val="1285"/>
                        </a:spcBef>
                      </a:pPr>
                      <a:r>
                        <a:rPr sz="18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Nexiq </a:t>
                      </a:r>
                      <a:r>
                        <a:rPr sz="180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USB</a:t>
                      </a:r>
                      <a:r>
                        <a:rPr sz="1800" spc="-6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Link2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495300">
                        <a:lnSpc>
                          <a:spcPct val="100000"/>
                        </a:lnSpc>
                        <a:spcBef>
                          <a:spcPts val="1285"/>
                        </a:spcBef>
                      </a:pPr>
                      <a:r>
                        <a:rPr lang="ru-RU" sz="1800" spc="-60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Да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495934">
                        <a:lnSpc>
                          <a:spcPct val="100000"/>
                        </a:lnSpc>
                        <a:spcBef>
                          <a:spcPts val="1285"/>
                        </a:spcBef>
                      </a:pPr>
                      <a:r>
                        <a:rPr lang="ru-RU" sz="1800" spc="-60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Да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  <a:spcBef>
                          <a:spcPts val="1285"/>
                        </a:spcBef>
                      </a:pPr>
                      <a:r>
                        <a:rPr sz="18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DOC</a:t>
                      </a:r>
                      <a:r>
                        <a:rPr sz="1800" spc="-6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V2017.1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8E8"/>
                    </a:solidFill>
                  </a:tcPr>
                </a:tc>
              </a:tr>
              <a:tr h="620483">
                <a:tc>
                  <a:txBody>
                    <a:bodyPr/>
                    <a:lstStyle/>
                    <a:p>
                      <a:pPr marL="974090">
                        <a:lnSpc>
                          <a:spcPct val="100000"/>
                        </a:lnSpc>
                        <a:spcBef>
                          <a:spcPts val="1285"/>
                        </a:spcBef>
                      </a:pPr>
                      <a:r>
                        <a:rPr sz="180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DG </a:t>
                      </a:r>
                      <a:r>
                        <a:rPr sz="1800" spc="-5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DPA</a:t>
                      </a:r>
                      <a:r>
                        <a:rPr sz="1800" spc="-19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4+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533400">
                        <a:lnSpc>
                          <a:spcPct val="100000"/>
                        </a:lnSpc>
                        <a:spcBef>
                          <a:spcPts val="1285"/>
                        </a:spcBef>
                      </a:pPr>
                      <a:r>
                        <a:rPr lang="ru-RU" sz="1800" spc="-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Нет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534035">
                        <a:lnSpc>
                          <a:spcPct val="100000"/>
                        </a:lnSpc>
                        <a:spcBef>
                          <a:spcPts val="1285"/>
                        </a:spcBef>
                      </a:pPr>
                      <a:r>
                        <a:rPr lang="ru-RU" sz="1800" spc="-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Нет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311150" marR="151765" indent="-147320">
                        <a:lnSpc>
                          <a:spcPct val="100000"/>
                        </a:lnSpc>
                        <a:spcBef>
                          <a:spcPts val="925"/>
                        </a:spcBef>
                      </a:pPr>
                      <a:r>
                        <a:rPr lang="ru-RU" sz="1200" spc="-1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Тип</a:t>
                      </a:r>
                      <a:r>
                        <a:rPr sz="1200" spc="-1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II </a:t>
                      </a:r>
                      <a:r>
                        <a:rPr lang="ru-RU" sz="1200" spc="-1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Адаптер</a:t>
                      </a:r>
                      <a:r>
                        <a:rPr sz="1200" spc="-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, </a:t>
                      </a:r>
                      <a:r>
                        <a:rPr sz="120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DOC</a:t>
                      </a:r>
                      <a:r>
                        <a:rPr sz="1200" spc="-7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V2017.1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</a:tr>
              <a:tr h="620483">
                <a:tc>
                  <a:txBody>
                    <a:bodyPr/>
                    <a:lstStyle/>
                    <a:p>
                      <a:pPr marL="974090">
                        <a:lnSpc>
                          <a:spcPct val="100000"/>
                        </a:lnSpc>
                        <a:spcBef>
                          <a:spcPts val="1290"/>
                        </a:spcBef>
                      </a:pPr>
                      <a:r>
                        <a:rPr sz="180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DG </a:t>
                      </a:r>
                      <a:r>
                        <a:rPr sz="1800" spc="-5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DPA</a:t>
                      </a:r>
                      <a:r>
                        <a:rPr sz="1800" spc="-204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495300">
                        <a:lnSpc>
                          <a:spcPct val="100000"/>
                        </a:lnSpc>
                        <a:spcBef>
                          <a:spcPts val="1290"/>
                        </a:spcBef>
                      </a:pPr>
                      <a:r>
                        <a:rPr lang="ru-RU" sz="1800" spc="-6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Да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534035">
                        <a:lnSpc>
                          <a:spcPct val="100000"/>
                        </a:lnSpc>
                        <a:spcBef>
                          <a:spcPts val="1290"/>
                        </a:spcBef>
                      </a:pPr>
                      <a:r>
                        <a:rPr lang="ru-RU" sz="1800" spc="-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Нет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sz="1400" spc="-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DOC</a:t>
                      </a:r>
                      <a:r>
                        <a:rPr sz="1400" spc="-60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V2017.1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8E8"/>
                    </a:solidFill>
                  </a:tcPr>
                </a:tc>
              </a:tr>
            </a:tbl>
          </a:graphicData>
        </a:graphic>
      </p:graphicFrame>
      <p:sp>
        <p:nvSpPr>
          <p:cNvPr id="8" name="object 8"/>
          <p:cNvSpPr/>
          <p:nvPr/>
        </p:nvSpPr>
        <p:spPr>
          <a:xfrm>
            <a:off x="578472" y="1109472"/>
            <a:ext cx="296583" cy="6096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78472" y="1752688"/>
            <a:ext cx="310591" cy="61408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58304" y="2409367"/>
            <a:ext cx="337146" cy="54236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44855" y="2987611"/>
            <a:ext cx="388785" cy="64573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49338" y="3667734"/>
            <a:ext cx="761999" cy="51438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31406" y="4305388"/>
            <a:ext cx="845362" cy="4572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8739" y="4891999"/>
            <a:ext cx="167640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r>
              <a:rPr sz="1000" spc="-5" dirty="0">
                <a:solidFill>
                  <a:srgbClr val="3C3C3C"/>
                </a:solidFill>
                <a:latin typeface="Arial"/>
                <a:cs typeface="Arial"/>
              </a:rPr>
              <a:t>26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dirty="0" smtClean="0"/>
              <a:t>Подключение </a:t>
            </a:r>
            <a:r>
              <a:rPr dirty="0" smtClean="0"/>
              <a:t>2016+</a:t>
            </a:r>
            <a:endParaRPr spc="-25"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173734"/>
            <a:ext cx="4785995" cy="20364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spc="-30" dirty="0" smtClean="0">
                <a:solidFill>
                  <a:srgbClr val="464648"/>
                </a:solidFill>
                <a:latin typeface="Arial"/>
                <a:cs typeface="Arial"/>
              </a:rPr>
              <a:t>Временная опция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:</a:t>
            </a:r>
            <a:endParaRPr sz="2400" dirty="0">
              <a:latin typeface="Arial"/>
              <a:cs typeface="Arial"/>
            </a:endParaRPr>
          </a:p>
          <a:p>
            <a:pPr marL="756285" marR="525145" lvl="1" indent="-286385">
              <a:lnSpc>
                <a:spcPct val="100000"/>
              </a:lnSpc>
              <a:spcBef>
                <a:spcPts val="480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Новый зелёный разъём для жгута старого адаптера</a:t>
            </a:r>
          </a:p>
          <a:p>
            <a:pPr marL="756285" marR="525145" lvl="1" indent="-286385">
              <a:lnSpc>
                <a:spcPct val="100000"/>
              </a:lnSpc>
              <a:spcBef>
                <a:spcPts val="480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Новые </a:t>
            </a:r>
            <a:r>
              <a:rPr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CAN </a:t>
            </a:r>
            <a:r>
              <a:rPr lang="ru-RU"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жгуты для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2000" i="1" spc="-25" dirty="0">
                <a:solidFill>
                  <a:srgbClr val="006FC0"/>
                </a:solidFill>
                <a:latin typeface="Arial"/>
                <a:cs typeface="Arial"/>
              </a:rPr>
              <a:t>PACCAR </a:t>
            </a:r>
            <a:r>
              <a:rPr lang="ru-RU" sz="2000" i="1" dirty="0">
                <a:solidFill>
                  <a:srgbClr val="006FC0"/>
                </a:solidFill>
                <a:latin typeface="Arial"/>
                <a:cs typeface="Arial"/>
              </a:rPr>
              <a:t>и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2000" i="1" dirty="0">
                <a:solidFill>
                  <a:srgbClr val="006FC0"/>
                </a:solidFill>
                <a:latin typeface="Arial"/>
                <a:cs typeface="Arial"/>
              </a:rPr>
              <a:t>Blue</a:t>
            </a:r>
            <a:r>
              <a:rPr sz="2000" i="1" spc="-8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2000" i="1" spc="-5" dirty="0">
                <a:solidFill>
                  <a:srgbClr val="006FC0"/>
                </a:solidFill>
                <a:latin typeface="Arial"/>
                <a:cs typeface="Arial"/>
              </a:rPr>
              <a:t>Bird  </a:t>
            </a:r>
            <a:r>
              <a:rPr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(</a:t>
            </a:r>
            <a:r>
              <a:rPr lang="ru-RU"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согласно</a:t>
            </a:r>
            <a:r>
              <a:rPr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2000" i="1" dirty="0">
                <a:solidFill>
                  <a:srgbClr val="006FC0"/>
                </a:solidFill>
                <a:latin typeface="Arial"/>
                <a:cs typeface="Arial"/>
              </a:rPr>
              <a:t>TT7780 </a:t>
            </a:r>
            <a:r>
              <a:rPr lang="ru-RU" sz="2000" i="1" dirty="0">
                <a:solidFill>
                  <a:srgbClr val="006FC0"/>
                </a:solidFill>
                <a:latin typeface="Arial"/>
                <a:cs typeface="Arial"/>
              </a:rPr>
              <a:t>и</a:t>
            </a:r>
            <a:r>
              <a:rPr sz="2000" i="1" spc="-110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2000" i="1" dirty="0">
                <a:solidFill>
                  <a:srgbClr val="006FC0"/>
                </a:solidFill>
                <a:latin typeface="Arial"/>
                <a:cs typeface="Arial"/>
              </a:rPr>
              <a:t>TT7839)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603747" y="1073391"/>
            <a:ext cx="3408426" cy="358470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599048" y="1068628"/>
            <a:ext cx="3418204" cy="3594735"/>
          </a:xfrm>
          <a:custGeom>
            <a:avLst/>
            <a:gdLst/>
            <a:ahLst/>
            <a:cxnLst/>
            <a:rect l="l" t="t" r="r" b="b"/>
            <a:pathLst>
              <a:path w="3418204" h="3594735">
                <a:moveTo>
                  <a:pt x="0" y="3594227"/>
                </a:moveTo>
                <a:lnTo>
                  <a:pt x="3417951" y="3594227"/>
                </a:lnTo>
                <a:lnTo>
                  <a:pt x="3417951" y="0"/>
                </a:lnTo>
                <a:lnTo>
                  <a:pt x="0" y="0"/>
                </a:lnTo>
                <a:lnTo>
                  <a:pt x="0" y="3594227"/>
                </a:lnTo>
                <a:close/>
              </a:path>
            </a:pathLst>
          </a:custGeom>
          <a:ln w="9525">
            <a:solidFill>
              <a:srgbClr val="363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27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4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5" name="object 7"/>
          <p:cNvSpPr txBox="1"/>
          <p:nvPr/>
        </p:nvSpPr>
        <p:spPr>
          <a:xfrm>
            <a:off x="637222" y="1"/>
            <a:ext cx="30203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Изменения в Сети Диагностики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dirty="0" smtClean="0"/>
              <a:t>Подключение</a:t>
            </a:r>
            <a:r>
              <a:rPr spc="-95" dirty="0" smtClean="0"/>
              <a:t> </a:t>
            </a:r>
            <a:r>
              <a:rPr dirty="0"/>
              <a:t>2016+</a:t>
            </a:r>
            <a:r>
              <a:rPr spc="20" dirty="0"/>
              <a:t> </a:t>
            </a:r>
            <a:endParaRPr spc="-25"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173734"/>
            <a:ext cx="5857240" cy="2641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Рекомендуемая опция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:</a:t>
            </a:r>
            <a:endParaRPr sz="2400" dirty="0">
              <a:latin typeface="Arial"/>
              <a:cs typeface="Arial"/>
            </a:endParaRPr>
          </a:p>
          <a:p>
            <a:pPr marL="756285" marR="5080" lvl="1" indent="-286385">
              <a:lnSpc>
                <a:spcPct val="100000"/>
              </a:lnSpc>
              <a:spcBef>
                <a:spcPts val="480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Приобретите один из новых адаптеров поддерживающих 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Deutsch </a:t>
            </a:r>
            <a:r>
              <a:rPr sz="2000" i="1" spc="-35" dirty="0">
                <a:solidFill>
                  <a:srgbClr val="006FC0"/>
                </a:solidFill>
                <a:latin typeface="Arial"/>
                <a:cs typeface="Arial"/>
              </a:rPr>
              <a:t>Type </a:t>
            </a:r>
            <a:r>
              <a:rPr sz="2000" i="1" dirty="0">
                <a:solidFill>
                  <a:srgbClr val="006FC0"/>
                </a:solidFill>
                <a:latin typeface="Arial"/>
                <a:cs typeface="Arial"/>
              </a:rPr>
              <a:t>II </a:t>
            </a: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(Немецкий Тип</a:t>
            </a:r>
            <a:r>
              <a:rPr lang="en-US" sz="2000" i="1" dirty="0" smtClean="0">
                <a:solidFill>
                  <a:srgbClr val="006FC0"/>
                </a:solidFill>
                <a:latin typeface="Arial"/>
                <a:cs typeface="Arial"/>
              </a:rPr>
              <a:t> II</a:t>
            </a: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) соединение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и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3 </a:t>
            </a:r>
            <a:r>
              <a:rPr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CAN</a:t>
            </a:r>
            <a:endParaRPr sz="2000" dirty="0">
              <a:latin typeface="Arial"/>
              <a:cs typeface="Arial"/>
            </a:endParaRPr>
          </a:p>
          <a:p>
            <a:pPr marL="756285" marR="99060" lvl="1" indent="-286385">
              <a:lnSpc>
                <a:spcPct val="100000"/>
              </a:lnSpc>
              <a:spcBef>
                <a:spcPts val="480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Приобретите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2000" i="1" spc="-5" dirty="0">
                <a:solidFill>
                  <a:srgbClr val="006FC0"/>
                </a:solidFill>
                <a:latin typeface="Arial"/>
                <a:cs typeface="Arial"/>
              </a:rPr>
              <a:t>DOC </a:t>
            </a:r>
            <a:r>
              <a:rPr sz="2000" i="1" dirty="0">
                <a:solidFill>
                  <a:srgbClr val="006FC0"/>
                </a:solidFill>
                <a:latin typeface="Arial"/>
                <a:cs typeface="Arial"/>
              </a:rPr>
              <a:t>V2017.1 </a:t>
            </a: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и загрузите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 TCM  </a:t>
            </a:r>
            <a:r>
              <a:rPr sz="2000" i="1" dirty="0">
                <a:solidFill>
                  <a:srgbClr val="006FC0"/>
                </a:solidFill>
                <a:latin typeface="Arial"/>
                <a:cs typeface="Arial"/>
              </a:rPr>
              <a:t>Reflash V4.2 </a:t>
            </a: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или более новый</a:t>
            </a:r>
            <a:endParaRPr sz="2000" dirty="0">
              <a:latin typeface="Arial"/>
              <a:cs typeface="Arial"/>
            </a:endParaRPr>
          </a:p>
          <a:p>
            <a:pPr marL="1155700" marR="462915" lvl="2" indent="-229235">
              <a:lnSpc>
                <a:spcPct val="100000"/>
              </a:lnSpc>
              <a:spcBef>
                <a:spcPts val="440"/>
              </a:spcBef>
              <a:buSzPct val="83333"/>
              <a:buChar char="•"/>
              <a:tabLst>
                <a:tab pos="1155700" algn="l"/>
                <a:tab pos="1156335" algn="l"/>
              </a:tabLst>
            </a:pPr>
            <a:r>
              <a:rPr lang="ru-RU" spc="-5" dirty="0" smtClean="0">
                <a:solidFill>
                  <a:srgbClr val="464648"/>
                </a:solidFill>
                <a:latin typeface="Arial"/>
                <a:cs typeface="Arial"/>
              </a:rPr>
              <a:t>Имеют авто-обнаружение и выбор</a:t>
            </a:r>
            <a:r>
              <a:rPr lang="ru-RU" spc="-5" dirty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1800" spc="-5" dirty="0" smtClean="0">
                <a:solidFill>
                  <a:srgbClr val="464648"/>
                </a:solidFill>
                <a:latin typeface="Arial"/>
                <a:cs typeface="Arial"/>
              </a:rPr>
              <a:t>CAN</a:t>
            </a:r>
            <a:r>
              <a:rPr lang="ru-RU" sz="1800" spc="-5" dirty="0" smtClean="0">
                <a:solidFill>
                  <a:srgbClr val="464648"/>
                </a:solidFill>
                <a:latin typeface="Arial"/>
                <a:cs typeface="Arial"/>
              </a:rPr>
              <a:t>-шины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232904" y="1453464"/>
            <a:ext cx="1251610" cy="247459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28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3" name="object 7"/>
          <p:cNvSpPr txBox="1"/>
          <p:nvPr/>
        </p:nvSpPr>
        <p:spPr>
          <a:xfrm>
            <a:off x="637222" y="1"/>
            <a:ext cx="30203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Изменения в Сети Диагностики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14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r>
              <a:rPr sz="1000" spc="-5" dirty="0" smtClean="0">
                <a:solidFill>
                  <a:srgbClr val="363738"/>
                </a:solidFill>
                <a:latin typeface="Arial"/>
                <a:cs typeface="Arial"/>
              </a:rPr>
              <a:t>l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-218440" y="1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dirty="0" smtClean="0"/>
              <a:t>Спец. Инструмент Веб-сайт</a:t>
            </a:r>
            <a:endParaRPr spc="-10"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238884"/>
            <a:ext cx="3553460" cy="33085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000" dirty="0" smtClean="0">
                <a:solidFill>
                  <a:srgbClr val="464648"/>
                </a:solidFill>
                <a:latin typeface="Arial"/>
                <a:cs typeface="Arial"/>
              </a:rPr>
              <a:t>Обновлён в Июле</a:t>
            </a:r>
            <a:r>
              <a:rPr lang="ru-RU" sz="2000" spc="-105" dirty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000" dirty="0" smtClean="0">
                <a:solidFill>
                  <a:srgbClr val="464648"/>
                </a:solidFill>
                <a:latin typeface="Arial"/>
                <a:cs typeface="Arial"/>
              </a:rPr>
              <a:t>2015</a:t>
            </a:r>
            <a:endParaRPr sz="2000" dirty="0">
              <a:latin typeface="Arial"/>
              <a:cs typeface="Arial"/>
            </a:endParaRPr>
          </a:p>
          <a:p>
            <a:pPr marL="355600" marR="647065" indent="-342900">
              <a:lnSpc>
                <a:spcPct val="100000"/>
              </a:lnSpc>
              <a:spcBef>
                <a:spcPts val="580"/>
              </a:spcBef>
              <a:buSzPct val="85416"/>
              <a:buChar char="•"/>
              <a:tabLst>
                <a:tab pos="354965" algn="l"/>
                <a:tab pos="355600" algn="l"/>
              </a:tabLst>
            </a:pPr>
            <a:r>
              <a:rPr lang="ru-RU" sz="2000" dirty="0" smtClean="0">
                <a:solidFill>
                  <a:srgbClr val="464648"/>
                </a:solidFill>
                <a:latin typeface="Arial"/>
                <a:cs typeface="Arial"/>
              </a:rPr>
              <a:t>Требует Регистрации</a:t>
            </a:r>
            <a:endParaRPr sz="20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60"/>
              </a:spcBef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000" spc="-5" dirty="0" smtClean="0">
                <a:solidFill>
                  <a:srgbClr val="464648"/>
                </a:solidFill>
                <a:latin typeface="Arial"/>
                <a:cs typeface="Arial"/>
              </a:rPr>
              <a:t>Для регистрации необходим </a:t>
            </a:r>
            <a:r>
              <a:rPr lang="ru-RU" sz="2000" spc="-5" dirty="0" smtClean="0">
                <a:solidFill>
                  <a:srgbClr val="464648"/>
                </a:solidFill>
                <a:latin typeface="Arial"/>
                <a:cs typeface="Arial"/>
              </a:rPr>
              <a:t>партнёрский </a:t>
            </a:r>
            <a:r>
              <a:rPr lang="ru-RU" sz="2000" spc="-5" dirty="0" smtClean="0">
                <a:solidFill>
                  <a:srgbClr val="464648"/>
                </a:solidFill>
                <a:latin typeface="Arial"/>
                <a:cs typeface="Arial"/>
              </a:rPr>
              <a:t>код </a:t>
            </a:r>
            <a:endParaRPr lang="en-US" sz="2000" spc="-5" dirty="0" smtClean="0">
              <a:solidFill>
                <a:srgbClr val="464648"/>
              </a:solidFill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60"/>
              </a:spcBef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000" dirty="0" smtClean="0">
                <a:solidFill>
                  <a:srgbClr val="464648"/>
                </a:solidFill>
                <a:latin typeface="Arial"/>
                <a:cs typeface="Arial"/>
              </a:rPr>
              <a:t>Необходимо войти в систему под своим паролем участника чтобы отображались правильные цены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155440" y="1087119"/>
            <a:ext cx="4770120" cy="35204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191000" y="1123950"/>
            <a:ext cx="4643882" cy="33940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186301" y="1119187"/>
            <a:ext cx="4653915" cy="3403600"/>
          </a:xfrm>
          <a:custGeom>
            <a:avLst/>
            <a:gdLst/>
            <a:ahLst/>
            <a:cxnLst/>
            <a:rect l="l" t="t" r="r" b="b"/>
            <a:pathLst>
              <a:path w="4653915" h="3403600">
                <a:moveTo>
                  <a:pt x="0" y="3403600"/>
                </a:moveTo>
                <a:lnTo>
                  <a:pt x="4653407" y="3403600"/>
                </a:lnTo>
                <a:lnTo>
                  <a:pt x="4653407" y="0"/>
                </a:lnTo>
                <a:lnTo>
                  <a:pt x="0" y="0"/>
                </a:lnTo>
                <a:lnTo>
                  <a:pt x="0" y="3403600"/>
                </a:lnTo>
                <a:close/>
              </a:path>
            </a:pathLst>
          </a:custGeom>
          <a:ln w="9525">
            <a:solidFill>
              <a:srgbClr val="363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2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5" name="object 10"/>
          <p:cNvSpPr txBox="1">
            <a:spLocks noGrp="1"/>
          </p:cNvSpPr>
          <p:nvPr>
            <p:ph type="dt" sz="half" idx="6"/>
          </p:nvPr>
        </p:nvSpPr>
        <p:spPr>
          <a:xfrm>
            <a:off x="5413120" y="4882272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6" name="object 7"/>
          <p:cNvSpPr txBox="1"/>
          <p:nvPr/>
        </p:nvSpPr>
        <p:spPr>
          <a:xfrm>
            <a:off x="637222" y="0"/>
            <a:ext cx="27917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chemeClr val="bg1">
                    <a:lumMod val="85000"/>
                  </a:schemeClr>
                </a:solidFill>
                <a:latin typeface="Arial"/>
                <a:cs typeface="Arial"/>
              </a:rPr>
              <a:t>Спец. Инструмент Веб-сайт</a:t>
            </a:r>
            <a:endParaRPr sz="1400" b="1" i="1" dirty="0">
              <a:solidFill>
                <a:schemeClr val="bg1">
                  <a:lumMod val="85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9143999" cy="51435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9144000" cy="514349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7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010648"/>
              </p:ext>
            </p:extLst>
          </p:nvPr>
        </p:nvGraphicFramePr>
        <p:xfrm>
          <a:off x="427012" y="467233"/>
          <a:ext cx="8229561" cy="45458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52761"/>
                <a:gridCol w="1371600"/>
                <a:gridCol w="1371600"/>
                <a:gridCol w="2133600"/>
              </a:tblGrid>
              <a:tr h="640079">
                <a:tc>
                  <a:txBody>
                    <a:bodyPr/>
                    <a:lstStyle/>
                    <a:p>
                      <a:pPr marL="553085">
                        <a:lnSpc>
                          <a:spcPct val="100000"/>
                        </a:lnSpc>
                        <a:spcBef>
                          <a:spcPts val="1350"/>
                        </a:spcBef>
                      </a:pPr>
                      <a:r>
                        <a:rPr lang="ru-RU" sz="1800" b="1" spc="-1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Одобренные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363738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</a:pPr>
                      <a:r>
                        <a:rPr lang="ru-RU" sz="1800" b="1" spc="-6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Тип</a:t>
                      </a:r>
                      <a:r>
                        <a:rPr sz="1800" b="1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II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363738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800" b="1" spc="-8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800" b="1" spc="-8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 </a:t>
                      </a:r>
                      <a:r>
                        <a:rPr sz="1800" b="1" spc="-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CAN</a:t>
                      </a:r>
                      <a:endParaRPr sz="1800" dirty="0">
                        <a:latin typeface="Arial"/>
                        <a:cs typeface="Arial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363738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lang="ru-RU" sz="1800" b="1" spc="-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Подключения </a:t>
                      </a:r>
                      <a:r>
                        <a:rPr sz="1800" b="1" spc="-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2016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+</a:t>
                      </a:r>
                      <a:endParaRPr sz="1800" dirty="0">
                        <a:latin typeface="Arial"/>
                        <a:cs typeface="Arial"/>
                      </a:endParaRPr>
                    </a:p>
                    <a:p>
                      <a:pPr marL="5080" algn="ctr">
                        <a:lnSpc>
                          <a:spcPct val="100000"/>
                        </a:lnSpc>
                      </a:pP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363738"/>
                    </a:solidFill>
                  </a:tcPr>
                </a:tc>
              </a:tr>
              <a:tr h="620395">
                <a:tc>
                  <a:txBody>
                    <a:bodyPr/>
                    <a:lstStyle/>
                    <a:p>
                      <a:pPr marL="529590">
                        <a:lnSpc>
                          <a:spcPct val="100000"/>
                        </a:lnSpc>
                        <a:spcBef>
                          <a:spcPts val="1180"/>
                        </a:spcBef>
                      </a:pPr>
                      <a:r>
                        <a:rPr sz="18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Noregon</a:t>
                      </a:r>
                      <a:r>
                        <a:rPr sz="1800" spc="-7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Wireless/USB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180"/>
                        </a:spcBef>
                      </a:pPr>
                      <a:r>
                        <a:rPr lang="ru-RU" sz="1800" spc="-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Нет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180"/>
                        </a:spcBef>
                      </a:pPr>
                      <a:r>
                        <a:rPr lang="ru-RU" sz="1800" spc="-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Нет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311150" marR="153670" indent="-147320">
                        <a:lnSpc>
                          <a:spcPct val="100000"/>
                        </a:lnSpc>
                        <a:spcBef>
                          <a:spcPts val="815"/>
                        </a:spcBef>
                      </a:pPr>
                      <a:r>
                        <a:rPr lang="ru-RU" sz="1200" spc="-20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Тип</a:t>
                      </a:r>
                      <a:r>
                        <a:rPr sz="1200" spc="-20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II </a:t>
                      </a:r>
                      <a:r>
                        <a:rPr lang="ru-RU" sz="1200" spc="-1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Адаптер</a:t>
                      </a:r>
                      <a:r>
                        <a:rPr sz="1200" spc="-10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, </a:t>
                      </a:r>
                      <a:r>
                        <a:rPr sz="12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DOC</a:t>
                      </a:r>
                      <a:r>
                        <a:rPr sz="1200" spc="-4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V2017.1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</a:tr>
              <a:tr h="620521">
                <a:tc>
                  <a:txBody>
                    <a:bodyPr/>
                    <a:lstStyle/>
                    <a:p>
                      <a:pPr marL="529590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sz="18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Noregon </a:t>
                      </a:r>
                      <a:r>
                        <a:rPr sz="180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USB</a:t>
                      </a:r>
                      <a:r>
                        <a:rPr sz="1800" spc="-6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2.0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lang="ru-RU" sz="1800" spc="-60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Да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lang="ru-RU" sz="1800" spc="-60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Да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sz="18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DOC</a:t>
                      </a:r>
                      <a:r>
                        <a:rPr sz="1800" spc="-9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V2017.1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620521">
                <a:tc>
                  <a:txBody>
                    <a:bodyPr/>
                    <a:lstStyle/>
                    <a:p>
                      <a:pPr marL="529590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sz="18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Nexiq </a:t>
                      </a:r>
                      <a:r>
                        <a:rPr sz="180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USB</a:t>
                      </a:r>
                      <a:r>
                        <a:rPr sz="1800" spc="-5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Link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lang="ru-RU" sz="1800" spc="-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Нет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lang="ru-RU" sz="1800" spc="-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Нет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311150" marR="153670" indent="-147320"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r>
                        <a:rPr lang="ru-RU" sz="1200" spc="-20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Тип</a:t>
                      </a:r>
                      <a:r>
                        <a:rPr sz="1200" spc="-20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II </a:t>
                      </a:r>
                      <a:r>
                        <a:rPr lang="ru-RU" sz="1200" spc="-1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Адаптер</a:t>
                      </a:r>
                      <a:r>
                        <a:rPr sz="1200" spc="-10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, </a:t>
                      </a:r>
                      <a:r>
                        <a:rPr sz="12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DOC</a:t>
                      </a:r>
                      <a:r>
                        <a:rPr sz="1200" spc="-4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V2017.1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</a:tr>
              <a:tr h="620522">
                <a:tc>
                  <a:txBody>
                    <a:bodyPr/>
                    <a:lstStyle/>
                    <a:p>
                      <a:pPr marL="529590">
                        <a:lnSpc>
                          <a:spcPct val="100000"/>
                        </a:lnSpc>
                        <a:spcBef>
                          <a:spcPts val="1285"/>
                        </a:spcBef>
                      </a:pPr>
                      <a:r>
                        <a:rPr sz="180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Nexiq USB</a:t>
                      </a:r>
                      <a:r>
                        <a:rPr sz="1800" spc="-9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Link2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1285"/>
                        </a:spcBef>
                      </a:pPr>
                      <a:r>
                        <a:rPr lang="ru-RU" sz="1800" spc="-6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Да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1285"/>
                        </a:spcBef>
                      </a:pPr>
                      <a:r>
                        <a:rPr lang="ru-RU" sz="1800" spc="-6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Да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1285"/>
                        </a:spcBef>
                      </a:pPr>
                      <a:r>
                        <a:rPr sz="18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DOC</a:t>
                      </a:r>
                      <a:r>
                        <a:rPr sz="1800" spc="-7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V2017.1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620433">
                <a:tc>
                  <a:txBody>
                    <a:bodyPr/>
                    <a:lstStyle/>
                    <a:p>
                      <a:pPr marL="974090">
                        <a:lnSpc>
                          <a:spcPct val="100000"/>
                        </a:lnSpc>
                        <a:spcBef>
                          <a:spcPts val="1285"/>
                        </a:spcBef>
                      </a:pPr>
                      <a:r>
                        <a:rPr sz="180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DG </a:t>
                      </a:r>
                      <a:r>
                        <a:rPr sz="1800" spc="-5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DPA</a:t>
                      </a:r>
                      <a:r>
                        <a:rPr sz="1800" spc="-18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4+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285"/>
                        </a:spcBef>
                      </a:pPr>
                      <a:r>
                        <a:rPr lang="ru-RU" sz="1800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Нет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285"/>
                        </a:spcBef>
                      </a:pPr>
                      <a:r>
                        <a:rPr lang="ru-RU" sz="1800" spc="-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Нет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925"/>
                        </a:spcBef>
                      </a:pPr>
                      <a:r>
                        <a:rPr lang="ru-RU" sz="1200" spc="-20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Тип</a:t>
                      </a:r>
                      <a:r>
                        <a:rPr sz="1200" spc="-20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II </a:t>
                      </a:r>
                      <a:r>
                        <a:rPr lang="ru-RU" sz="1200" spc="-1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Адаптер</a:t>
                      </a:r>
                      <a:r>
                        <a:rPr sz="1200" spc="-1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,</a:t>
                      </a:r>
                      <a:r>
                        <a:rPr sz="1200" spc="-4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DOC</a:t>
                      </a:r>
                      <a:r>
                        <a:rPr sz="1200" spc="-40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V2017.1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ECECE"/>
                    </a:solidFill>
                  </a:tcPr>
                </a:tc>
              </a:tr>
              <a:tr h="620483">
                <a:tc>
                  <a:txBody>
                    <a:bodyPr/>
                    <a:lstStyle/>
                    <a:p>
                      <a:pPr marL="974090">
                        <a:lnSpc>
                          <a:spcPct val="100000"/>
                        </a:lnSpc>
                        <a:spcBef>
                          <a:spcPts val="1290"/>
                        </a:spcBef>
                      </a:pPr>
                      <a:r>
                        <a:rPr sz="180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DG </a:t>
                      </a:r>
                      <a:r>
                        <a:rPr sz="1800" spc="-5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DPA</a:t>
                      </a:r>
                      <a:r>
                        <a:rPr sz="1800" spc="-190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1290"/>
                        </a:spcBef>
                      </a:pPr>
                      <a:r>
                        <a:rPr lang="ru-RU" sz="1800" spc="-60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Да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290"/>
                        </a:spcBef>
                      </a:pPr>
                      <a:r>
                        <a:rPr lang="ru-RU" sz="1800" spc="-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Нет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509270" marR="318135" indent="-177800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400" spc="-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DOC</a:t>
                      </a:r>
                      <a:r>
                        <a:rPr sz="1400" spc="-65" dirty="0" smtClean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solidFill>
                            <a:srgbClr val="363738"/>
                          </a:solidFill>
                          <a:latin typeface="Arial"/>
                          <a:cs typeface="Arial"/>
                        </a:rPr>
                        <a:t>V2017.1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8E8"/>
                    </a:solidFill>
                  </a:tcPr>
                </a:tc>
              </a:tr>
            </a:tbl>
          </a:graphicData>
        </a:graphic>
      </p:graphicFrame>
      <p:sp>
        <p:nvSpPr>
          <p:cNvPr id="8" name="object 8"/>
          <p:cNvSpPr/>
          <p:nvPr/>
        </p:nvSpPr>
        <p:spPr>
          <a:xfrm>
            <a:off x="565594" y="1096644"/>
            <a:ext cx="296583" cy="6096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65594" y="1739861"/>
            <a:ext cx="310591" cy="61408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45426" y="2396540"/>
            <a:ext cx="337146" cy="54236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31977" y="2974657"/>
            <a:ext cx="388785" cy="64573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36460" y="3654856"/>
            <a:ext cx="762000" cy="51438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18528" y="4292511"/>
            <a:ext cx="845362" cy="45720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8739" y="4891999"/>
            <a:ext cx="167640" cy="152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r>
              <a:rPr sz="1000" spc="-5" dirty="0">
                <a:solidFill>
                  <a:srgbClr val="3C3C3C"/>
                </a:solidFill>
                <a:latin typeface="Arial"/>
                <a:cs typeface="Arial"/>
              </a:rPr>
              <a:t>29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31190" y="382523"/>
            <a:ext cx="6122034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pc="-35" dirty="0" smtClean="0"/>
              <a:t>Авто-Обнаружение</a:t>
            </a:r>
            <a:r>
              <a:rPr spc="-80" dirty="0" smtClean="0"/>
              <a:t> </a:t>
            </a:r>
            <a:r>
              <a:rPr lang="en-US" spc="-5" dirty="0" smtClean="0"/>
              <a:t>CAN</a:t>
            </a:r>
            <a:r>
              <a:rPr lang="ru-RU" spc="-5" dirty="0" smtClean="0"/>
              <a:t> шины</a:t>
            </a:r>
            <a:endParaRPr spc="-5"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173734"/>
            <a:ext cx="7985759" cy="20980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SzPct val="83333"/>
              <a:buChar char="•"/>
              <a:tabLst>
                <a:tab pos="342265" algn="l"/>
                <a:tab pos="355600" algn="l"/>
              </a:tabLst>
            </a:pP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Allison </a:t>
            </a:r>
            <a:r>
              <a:rPr sz="2400" spc="-5" dirty="0">
                <a:solidFill>
                  <a:srgbClr val="464648"/>
                </a:solidFill>
                <a:latin typeface="Arial"/>
                <a:cs typeface="Arial"/>
              </a:rPr>
              <a:t>DOC® </a:t>
            </a: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V2017.1 </a:t>
            </a: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включает функцию авто-обнаружения</a:t>
            </a:r>
            <a:r>
              <a:rPr lang="ru-RU" sz="2400" dirty="0">
                <a:latin typeface="Arial"/>
                <a:cs typeface="Arial"/>
              </a:rPr>
              <a:t> </a:t>
            </a:r>
            <a:r>
              <a:rPr sz="2400" spc="-5" dirty="0" smtClean="0">
                <a:solidFill>
                  <a:srgbClr val="464648"/>
                </a:solidFill>
                <a:latin typeface="Arial"/>
                <a:cs typeface="Arial"/>
              </a:rPr>
              <a:t>CAN </a:t>
            </a:r>
            <a:r>
              <a:rPr lang="ru-RU" sz="2400" spc="-5" dirty="0" smtClean="0">
                <a:solidFill>
                  <a:srgbClr val="464648"/>
                </a:solidFill>
                <a:latin typeface="Arial"/>
                <a:cs typeface="Arial"/>
              </a:rPr>
              <a:t>шины к которой подключён 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TCM</a:t>
            </a:r>
            <a:endParaRPr sz="2400" dirty="0">
              <a:latin typeface="Arial"/>
              <a:cs typeface="Arial"/>
            </a:endParaRPr>
          </a:p>
          <a:p>
            <a:pPr marL="756285" marR="47625" lvl="1" indent="-286385">
              <a:lnSpc>
                <a:spcPct val="100000"/>
              </a:lnSpc>
              <a:spcBef>
                <a:spcPts val="480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Для обнаружения </a:t>
            </a:r>
            <a:r>
              <a:rPr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TCM </a:t>
            </a:r>
            <a:r>
              <a:rPr lang="ru-RU"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на потенциальных </a:t>
            </a:r>
            <a:r>
              <a:rPr lang="en-US"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CAN </a:t>
            </a:r>
            <a:r>
              <a:rPr lang="ru-RU"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шинах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,</a:t>
            </a: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 адаптер </a:t>
            </a: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должен соответствовать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2000" i="1" dirty="0">
                <a:solidFill>
                  <a:srgbClr val="006FC0"/>
                </a:solidFill>
                <a:latin typeface="Arial"/>
                <a:cs typeface="Arial"/>
              </a:rPr>
              <a:t>RP1210C </a:t>
            </a:r>
            <a:r>
              <a:rPr lang="ru-RU"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и иметь совместимость с </a:t>
            </a:r>
            <a:r>
              <a:rPr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3 CAN</a:t>
            </a:r>
            <a:endParaRPr sz="2000" dirty="0">
              <a:latin typeface="Arial"/>
              <a:cs typeface="Arial"/>
            </a:endParaRPr>
          </a:p>
          <a:p>
            <a:pPr marL="756285" lvl="1" indent="-286385">
              <a:lnSpc>
                <a:spcPct val="100000"/>
              </a:lnSpc>
              <a:spcBef>
                <a:spcPts val="480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2000" i="1" spc="-10" dirty="0" smtClean="0">
                <a:solidFill>
                  <a:srgbClr val="006FC0"/>
                </a:solidFill>
                <a:latin typeface="Arial"/>
                <a:cs typeface="Arial"/>
              </a:rPr>
              <a:t>Дополнительно</a:t>
            </a:r>
            <a:r>
              <a:rPr sz="2000" i="1" spc="-10" dirty="0" smtClean="0">
                <a:solidFill>
                  <a:srgbClr val="006FC0"/>
                </a:solidFill>
                <a:latin typeface="Arial"/>
                <a:cs typeface="Arial"/>
              </a:rPr>
              <a:t>, </a:t>
            </a:r>
            <a:r>
              <a:rPr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CAN </a:t>
            </a:r>
            <a:r>
              <a:rPr lang="ru-RU"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может быть указана в Настройках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37222" y="0"/>
            <a:ext cx="263144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i="1" dirty="0">
                <a:solidFill>
                  <a:srgbClr val="DDDDDD"/>
                </a:solidFill>
                <a:latin typeface="Arial"/>
                <a:cs typeface="Arial"/>
              </a:rPr>
              <a:t>CAN </a:t>
            </a: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шины</a:t>
            </a:r>
            <a:r>
              <a:rPr sz="1400" b="1" i="1" spc="-15" dirty="0" smtClean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lang="ru-RU" sz="1400" b="1" i="1" spc="-15" dirty="0" smtClean="0">
                <a:solidFill>
                  <a:srgbClr val="DDDDDD"/>
                </a:solidFill>
                <a:latin typeface="Arial"/>
                <a:cs typeface="Arial"/>
              </a:rPr>
              <a:t>в </a:t>
            </a:r>
            <a:r>
              <a:rPr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Allison</a:t>
            </a:r>
            <a:r>
              <a:rPr sz="1400" b="1" i="1" spc="-130" dirty="0" smtClean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sz="1400" b="1" i="1" spc="10" dirty="0">
                <a:solidFill>
                  <a:srgbClr val="DDDDDD"/>
                </a:solidFill>
                <a:latin typeface="Arial"/>
                <a:cs typeface="Arial"/>
              </a:rPr>
              <a:t>DOC</a:t>
            </a:r>
            <a:r>
              <a:rPr sz="1350" b="1" i="1" spc="15" baseline="24691" dirty="0">
                <a:solidFill>
                  <a:srgbClr val="DDDDDD"/>
                </a:solidFill>
                <a:latin typeface="Arial"/>
                <a:cs typeface="Arial"/>
              </a:rPr>
              <a:t>®</a:t>
            </a:r>
            <a:endParaRPr sz="1350" baseline="24691"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30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2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mtClean="0"/>
              <a:t>3</a:t>
            </a:r>
            <a:r>
              <a:rPr lang="en-US" dirty="0" smtClean="0"/>
              <a:t> CAN</a:t>
            </a:r>
            <a:r>
              <a:rPr dirty="0" smtClean="0"/>
              <a:t> </a:t>
            </a:r>
            <a:r>
              <a:rPr lang="ru-RU" spc="-15" dirty="0" smtClean="0"/>
              <a:t>Адаптеры</a:t>
            </a:r>
            <a:endParaRPr spc="-10"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173479"/>
            <a:ext cx="3262629" cy="27392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buSzPct val="85000"/>
              <a:buChar char="•"/>
              <a:tabLst>
                <a:tab pos="354965" algn="l"/>
                <a:tab pos="355600" algn="l"/>
              </a:tabLst>
            </a:pPr>
            <a:r>
              <a:rPr lang="ru-RU" sz="2000" dirty="0" smtClean="0">
                <a:solidFill>
                  <a:srgbClr val="464648"/>
                </a:solidFill>
                <a:latin typeface="Arial"/>
                <a:cs typeface="Arial"/>
              </a:rPr>
              <a:t>Были протестированы с </a:t>
            </a:r>
            <a:r>
              <a:rPr sz="2000" spc="-5" dirty="0" smtClean="0">
                <a:solidFill>
                  <a:srgbClr val="464648"/>
                </a:solidFill>
                <a:latin typeface="Arial"/>
                <a:cs typeface="Arial"/>
              </a:rPr>
              <a:t>DOC </a:t>
            </a:r>
            <a:r>
              <a:rPr sz="2000" dirty="0">
                <a:solidFill>
                  <a:srgbClr val="464648"/>
                </a:solidFill>
                <a:latin typeface="Arial"/>
                <a:cs typeface="Arial"/>
              </a:rPr>
              <a:t>V2017.1 </a:t>
            </a:r>
            <a:r>
              <a:rPr lang="ru-RU" sz="2000" dirty="0">
                <a:solidFill>
                  <a:srgbClr val="464648"/>
                </a:solidFill>
                <a:latin typeface="Arial"/>
                <a:cs typeface="Arial"/>
              </a:rPr>
              <a:t>и</a:t>
            </a:r>
            <a:r>
              <a:rPr sz="2000" dirty="0" smtClean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000" spc="5" dirty="0">
                <a:solidFill>
                  <a:srgbClr val="464648"/>
                </a:solidFill>
                <a:latin typeface="Arial"/>
                <a:cs typeface="Arial"/>
              </a:rPr>
              <a:t>TCM  </a:t>
            </a:r>
            <a:r>
              <a:rPr sz="2000" dirty="0">
                <a:solidFill>
                  <a:srgbClr val="464648"/>
                </a:solidFill>
                <a:latin typeface="Arial"/>
                <a:cs typeface="Arial"/>
              </a:rPr>
              <a:t>Reflash</a:t>
            </a:r>
            <a:r>
              <a:rPr sz="2000" spc="-90" dirty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464648"/>
                </a:solidFill>
                <a:latin typeface="Arial"/>
                <a:cs typeface="Arial"/>
              </a:rPr>
              <a:t>V4.2</a:t>
            </a:r>
            <a:endParaRPr sz="2000" dirty="0">
              <a:latin typeface="Arial"/>
              <a:cs typeface="Arial"/>
            </a:endParaRPr>
          </a:p>
          <a:p>
            <a:pPr marL="756285" lvl="1" indent="-286385">
              <a:lnSpc>
                <a:spcPct val="100000"/>
              </a:lnSpc>
              <a:spcBef>
                <a:spcPts val="440"/>
              </a:spcBef>
              <a:buSzPct val="86111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i="1" spc="-10" dirty="0" smtClean="0">
                <a:solidFill>
                  <a:srgbClr val="006FC0"/>
                </a:solidFill>
                <a:latin typeface="Arial"/>
                <a:cs typeface="Arial"/>
              </a:rPr>
              <a:t>Используют</a:t>
            </a:r>
            <a:r>
              <a:rPr sz="1800" i="1" spc="-5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800" i="1" spc="-40" dirty="0">
                <a:solidFill>
                  <a:srgbClr val="006FC0"/>
                </a:solidFill>
                <a:latin typeface="Arial"/>
                <a:cs typeface="Arial"/>
              </a:rPr>
              <a:t>Type</a:t>
            </a:r>
            <a:r>
              <a:rPr sz="1800" i="1" spc="3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800" i="1" dirty="0" smtClean="0">
                <a:solidFill>
                  <a:srgbClr val="006FC0"/>
                </a:solidFill>
                <a:latin typeface="Arial"/>
                <a:cs typeface="Arial"/>
              </a:rPr>
              <a:t>II</a:t>
            </a:r>
            <a:r>
              <a:rPr lang="ru-RU" sz="1800" i="1" dirty="0" smtClean="0">
                <a:solidFill>
                  <a:srgbClr val="006FC0"/>
                </a:solidFill>
                <a:latin typeface="Arial"/>
                <a:cs typeface="Arial"/>
              </a:rPr>
              <a:t> (Тип </a:t>
            </a:r>
            <a:r>
              <a:rPr lang="en-US" i="1" dirty="0">
                <a:solidFill>
                  <a:srgbClr val="006FC0"/>
                </a:solidFill>
                <a:latin typeface="Arial"/>
                <a:cs typeface="Arial"/>
              </a:rPr>
              <a:t>II</a:t>
            </a:r>
            <a:r>
              <a:rPr lang="ru-RU" sz="1800" i="1" dirty="0" smtClean="0">
                <a:solidFill>
                  <a:srgbClr val="006FC0"/>
                </a:solidFill>
                <a:latin typeface="Arial"/>
                <a:cs typeface="Arial"/>
              </a:rPr>
              <a:t> Немецкий)</a:t>
            </a:r>
            <a:endParaRPr sz="1800" dirty="0">
              <a:latin typeface="Arial"/>
              <a:cs typeface="Arial"/>
            </a:endParaRPr>
          </a:p>
          <a:p>
            <a:pPr marL="756285">
              <a:lnSpc>
                <a:spcPct val="100000"/>
              </a:lnSpc>
            </a:pPr>
            <a:r>
              <a:rPr sz="1800" i="1" spc="-5" dirty="0">
                <a:solidFill>
                  <a:srgbClr val="006FC0"/>
                </a:solidFill>
                <a:latin typeface="Arial"/>
                <a:cs typeface="Arial"/>
              </a:rPr>
              <a:t>Deutsch </a:t>
            </a:r>
            <a:r>
              <a:rPr sz="1800" i="1" spc="-5" dirty="0" smtClean="0">
                <a:solidFill>
                  <a:srgbClr val="006FC0"/>
                </a:solidFill>
                <a:latin typeface="Arial"/>
                <a:cs typeface="Arial"/>
              </a:rPr>
              <a:t>9-</a:t>
            </a:r>
            <a:r>
              <a:rPr lang="ru-RU" sz="1800" i="1" spc="-5" dirty="0" smtClean="0">
                <a:solidFill>
                  <a:srgbClr val="006FC0"/>
                </a:solidFill>
                <a:latin typeface="Arial"/>
                <a:cs typeface="Arial"/>
              </a:rPr>
              <a:t>контактный</a:t>
            </a:r>
            <a:r>
              <a:rPr sz="1800" i="1" spc="-40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i="1" spc="-5" dirty="0" smtClean="0">
                <a:solidFill>
                  <a:srgbClr val="006FC0"/>
                </a:solidFill>
                <a:latin typeface="Arial"/>
                <a:cs typeface="Arial"/>
              </a:rPr>
              <a:t>разъём</a:t>
            </a:r>
            <a:endParaRPr sz="1800" dirty="0">
              <a:latin typeface="Arial"/>
              <a:cs typeface="Arial"/>
            </a:endParaRPr>
          </a:p>
          <a:p>
            <a:pPr marL="756285" lvl="1" indent="-286385">
              <a:lnSpc>
                <a:spcPct val="100000"/>
              </a:lnSpc>
              <a:spcBef>
                <a:spcPts val="440"/>
              </a:spcBef>
              <a:buSzPct val="83333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sz="1800" i="1" spc="-5" dirty="0">
                <a:solidFill>
                  <a:srgbClr val="006FC0"/>
                </a:solidFill>
                <a:latin typeface="Arial"/>
                <a:cs typeface="Arial"/>
              </a:rPr>
              <a:t>RP1210C</a:t>
            </a:r>
            <a:r>
              <a:rPr sz="1800" i="1" spc="-2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endParaRPr sz="1800" dirty="0">
              <a:latin typeface="Arial"/>
              <a:cs typeface="Arial"/>
            </a:endParaRPr>
          </a:p>
          <a:p>
            <a:pPr marL="756285" lvl="1" indent="-286385">
              <a:lnSpc>
                <a:spcPct val="100000"/>
              </a:lnSpc>
              <a:spcBef>
                <a:spcPts val="420"/>
              </a:spcBef>
              <a:buSzPct val="86111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1800" i="1" spc="-5" dirty="0" smtClean="0">
                <a:solidFill>
                  <a:srgbClr val="006FC0"/>
                </a:solidFill>
                <a:latin typeface="Arial"/>
                <a:cs typeface="Arial"/>
              </a:rPr>
              <a:t>Иметь</a:t>
            </a:r>
            <a:r>
              <a:rPr sz="1800" i="1" spc="-5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800" i="1" dirty="0">
                <a:solidFill>
                  <a:srgbClr val="006FC0"/>
                </a:solidFill>
                <a:latin typeface="Arial"/>
                <a:cs typeface="Arial"/>
              </a:rPr>
              <a:t>3 </a:t>
            </a:r>
            <a:r>
              <a:rPr sz="1800" i="1" spc="-5" dirty="0" smtClean="0">
                <a:solidFill>
                  <a:srgbClr val="006FC0"/>
                </a:solidFill>
                <a:latin typeface="Arial"/>
                <a:cs typeface="Arial"/>
              </a:rPr>
              <a:t>CAN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684901" y="1123988"/>
            <a:ext cx="1554099" cy="307263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038600" y="1123950"/>
            <a:ext cx="1648714" cy="319570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307960" y="1239939"/>
            <a:ext cx="1780158" cy="295668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987165" y="4138295"/>
            <a:ext cx="1475105" cy="438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358140">
              <a:lnSpc>
                <a:spcPct val="100000"/>
              </a:lnSpc>
            </a:pPr>
            <a:r>
              <a:rPr sz="1400" b="1" dirty="0">
                <a:solidFill>
                  <a:srgbClr val="363738"/>
                </a:solidFill>
                <a:latin typeface="Arial"/>
                <a:cs typeface="Arial"/>
              </a:rPr>
              <a:t>Noregon  </a:t>
            </a:r>
            <a:r>
              <a:rPr sz="1400" b="1" spc="-10" dirty="0">
                <a:solidFill>
                  <a:srgbClr val="363738"/>
                </a:solidFill>
                <a:latin typeface="Arial"/>
                <a:cs typeface="Arial"/>
              </a:rPr>
              <a:t>Wireless/USB</a:t>
            </a:r>
            <a:r>
              <a:rPr sz="1400" b="1" spc="-20" dirty="0">
                <a:solidFill>
                  <a:srgbClr val="363738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363738"/>
                </a:solidFill>
                <a:latin typeface="Arial"/>
                <a:cs typeface="Arial"/>
              </a:rPr>
              <a:t>2.0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211951" y="4138295"/>
            <a:ext cx="758190" cy="438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2545" marR="5080" indent="-30480">
              <a:lnSpc>
                <a:spcPct val="100000"/>
              </a:lnSpc>
            </a:pPr>
            <a:r>
              <a:rPr sz="1400" b="1" dirty="0">
                <a:solidFill>
                  <a:srgbClr val="363738"/>
                </a:solidFill>
                <a:latin typeface="Arial"/>
                <a:cs typeface="Arial"/>
              </a:rPr>
              <a:t>No</a:t>
            </a:r>
            <a:r>
              <a:rPr sz="1400" b="1" spc="-10" dirty="0">
                <a:solidFill>
                  <a:srgbClr val="363738"/>
                </a:solidFill>
                <a:latin typeface="Arial"/>
                <a:cs typeface="Arial"/>
              </a:rPr>
              <a:t>r</a:t>
            </a:r>
            <a:r>
              <a:rPr sz="1400" b="1" spc="-5" dirty="0">
                <a:solidFill>
                  <a:srgbClr val="363738"/>
                </a:solidFill>
                <a:latin typeface="Arial"/>
                <a:cs typeface="Arial"/>
              </a:rPr>
              <a:t>eg</a:t>
            </a:r>
            <a:r>
              <a:rPr sz="1400" b="1" dirty="0">
                <a:solidFill>
                  <a:srgbClr val="363738"/>
                </a:solidFill>
                <a:latin typeface="Arial"/>
                <a:cs typeface="Arial"/>
              </a:rPr>
              <a:t>on  USB</a:t>
            </a:r>
            <a:r>
              <a:rPr sz="1400" b="1" spc="-100" dirty="0">
                <a:solidFill>
                  <a:srgbClr val="363738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363738"/>
                </a:solidFill>
                <a:latin typeface="Arial"/>
                <a:cs typeface="Arial"/>
              </a:rPr>
              <a:t>2.0</a:t>
            </a:r>
            <a:endParaRPr sz="1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663433" y="4138295"/>
            <a:ext cx="915669" cy="438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203200">
              <a:lnSpc>
                <a:spcPct val="100000"/>
              </a:lnSpc>
            </a:pPr>
            <a:r>
              <a:rPr sz="1400" b="1" spc="-5" dirty="0">
                <a:solidFill>
                  <a:srgbClr val="363738"/>
                </a:solidFill>
                <a:latin typeface="Arial"/>
                <a:cs typeface="Arial"/>
              </a:rPr>
              <a:t>Nexiq  </a:t>
            </a:r>
            <a:r>
              <a:rPr sz="1400" b="1" dirty="0">
                <a:solidFill>
                  <a:srgbClr val="363738"/>
                </a:solidFill>
                <a:latin typeface="Arial"/>
                <a:cs typeface="Arial"/>
              </a:rPr>
              <a:t>USB</a:t>
            </a:r>
            <a:r>
              <a:rPr sz="1400" b="1" spc="-90" dirty="0">
                <a:solidFill>
                  <a:srgbClr val="363738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363738"/>
                </a:solidFill>
                <a:latin typeface="Arial"/>
                <a:cs typeface="Arial"/>
              </a:rPr>
              <a:t>Link2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31</a:t>
            </a:r>
          </a:p>
        </p:txBody>
      </p:sp>
      <p:sp>
        <p:nvSpPr>
          <p:cNvPr id="17" name="object 17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8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9" name="object 7"/>
          <p:cNvSpPr txBox="1"/>
          <p:nvPr/>
        </p:nvSpPr>
        <p:spPr>
          <a:xfrm>
            <a:off x="637222" y="0"/>
            <a:ext cx="263144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i="1" dirty="0">
                <a:solidFill>
                  <a:srgbClr val="DDDDDD"/>
                </a:solidFill>
                <a:latin typeface="Arial"/>
                <a:cs typeface="Arial"/>
              </a:rPr>
              <a:t>CAN </a:t>
            </a: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шины</a:t>
            </a:r>
            <a:r>
              <a:rPr sz="1400" b="1" i="1" spc="-15" dirty="0" smtClean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lang="ru-RU" sz="1400" b="1" i="1" spc="-15" dirty="0" smtClean="0">
                <a:solidFill>
                  <a:srgbClr val="DDDDDD"/>
                </a:solidFill>
                <a:latin typeface="Arial"/>
                <a:cs typeface="Arial"/>
              </a:rPr>
              <a:t>в </a:t>
            </a:r>
            <a:r>
              <a:rPr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Allison</a:t>
            </a:r>
            <a:r>
              <a:rPr sz="1400" b="1" i="1" spc="-130" dirty="0" smtClean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sz="1400" b="1" i="1" spc="10" dirty="0">
                <a:solidFill>
                  <a:srgbClr val="DDDDDD"/>
                </a:solidFill>
                <a:latin typeface="Arial"/>
                <a:cs typeface="Arial"/>
              </a:rPr>
              <a:t>DOC</a:t>
            </a:r>
            <a:r>
              <a:rPr sz="1350" b="1" i="1" spc="15" baseline="24691" dirty="0">
                <a:solidFill>
                  <a:srgbClr val="DDDDDD"/>
                </a:solidFill>
                <a:latin typeface="Arial"/>
                <a:cs typeface="Arial"/>
              </a:rPr>
              <a:t>®</a:t>
            </a:r>
            <a:endParaRPr sz="1350" baseline="24691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/>
              <a:t>R</a:t>
            </a:r>
            <a:r>
              <a:rPr spc="-15" dirty="0"/>
              <a:t>P</a:t>
            </a:r>
            <a:r>
              <a:rPr spc="-5" dirty="0"/>
              <a:t>12</a:t>
            </a:r>
            <a:r>
              <a:rPr dirty="0"/>
              <a:t>1</a:t>
            </a:r>
            <a:r>
              <a:rPr spc="-5" dirty="0"/>
              <a:t>0C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36257" y="1173734"/>
            <a:ext cx="7570470" cy="22159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127000" indent="-342900">
              <a:lnSpc>
                <a:spcPct val="100000"/>
              </a:lnSpc>
              <a:buSzPct val="85416"/>
              <a:buChar char="•"/>
              <a:tabLst>
                <a:tab pos="354965" algn="l"/>
                <a:tab pos="355600" algn="l"/>
              </a:tabLst>
            </a:pPr>
            <a:r>
              <a:rPr sz="2400" spc="-5" dirty="0" smtClean="0">
                <a:solidFill>
                  <a:srgbClr val="464648"/>
                </a:solidFill>
                <a:latin typeface="Arial"/>
                <a:cs typeface="Arial"/>
              </a:rPr>
              <a:t>TMC </a:t>
            </a:r>
            <a:r>
              <a:rPr lang="ru-RU" sz="2400" spc="-5" dirty="0" smtClean="0">
                <a:solidFill>
                  <a:srgbClr val="464648"/>
                </a:solidFill>
                <a:latin typeface="Arial"/>
                <a:cs typeface="Arial"/>
              </a:rPr>
              <a:t>рекомендует Адаптеры соответствующие требованиям 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RP1210</a:t>
            </a:r>
            <a:r>
              <a:rPr sz="2400" spc="-70" dirty="0" smtClean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lang="ru-RU" sz="2400" spc="-70" dirty="0" smtClean="0">
                <a:solidFill>
                  <a:srgbClr val="464648"/>
                </a:solidFill>
                <a:latin typeface="Arial"/>
                <a:cs typeface="Arial"/>
              </a:rPr>
              <a:t>на коммерческом транспорте</a:t>
            </a:r>
            <a:endParaRPr lang="ru-RU" sz="2400" dirty="0">
              <a:solidFill>
                <a:srgbClr val="464648"/>
              </a:solidFill>
              <a:latin typeface="Arial"/>
              <a:cs typeface="Arial"/>
            </a:endParaRPr>
          </a:p>
          <a:p>
            <a:pPr marL="355600" marR="127000" indent="-342900">
              <a:lnSpc>
                <a:spcPct val="100000"/>
              </a:lnSpc>
              <a:buSzPct val="85416"/>
              <a:buChar char="•"/>
              <a:tabLst>
                <a:tab pos="354965" algn="l"/>
                <a:tab pos="355600" algn="l"/>
              </a:tabLst>
            </a:pP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DOC </a:t>
            </a: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V2017.1 </a:t>
            </a: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позволит другим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 RP1210C </a:t>
            </a:r>
            <a:r>
              <a:rPr lang="ru-RU" sz="2400" spc="-5" dirty="0" smtClean="0">
                <a:solidFill>
                  <a:srgbClr val="464648"/>
                </a:solidFill>
                <a:latin typeface="Arial"/>
                <a:cs typeface="Arial"/>
              </a:rPr>
              <a:t>устройствам подключаться, но не гарантирует их работу и не обеспечивает поддержку если адаптеры не одобрены</a:t>
            </a:r>
            <a:r>
              <a:rPr sz="2400" spc="-5" dirty="0" smtClean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32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2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3" name="object 7"/>
          <p:cNvSpPr txBox="1"/>
          <p:nvPr/>
        </p:nvSpPr>
        <p:spPr>
          <a:xfrm>
            <a:off x="637222" y="0"/>
            <a:ext cx="263144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i="1" dirty="0">
                <a:solidFill>
                  <a:srgbClr val="DDDDDD"/>
                </a:solidFill>
                <a:latin typeface="Arial"/>
                <a:cs typeface="Arial"/>
              </a:rPr>
              <a:t>CAN </a:t>
            </a: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шины</a:t>
            </a:r>
            <a:r>
              <a:rPr sz="1400" b="1" i="1" spc="-15" dirty="0" smtClean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lang="ru-RU" sz="1400" b="1" i="1" spc="-15" dirty="0" smtClean="0">
                <a:solidFill>
                  <a:srgbClr val="DDDDDD"/>
                </a:solidFill>
                <a:latin typeface="Arial"/>
                <a:cs typeface="Arial"/>
              </a:rPr>
              <a:t>в </a:t>
            </a:r>
            <a:r>
              <a:rPr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Allison</a:t>
            </a:r>
            <a:r>
              <a:rPr sz="1400" b="1" i="1" spc="-130" dirty="0" smtClean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sz="1400" b="1" i="1" spc="10" dirty="0">
                <a:solidFill>
                  <a:srgbClr val="DDDDDD"/>
                </a:solidFill>
                <a:latin typeface="Arial"/>
                <a:cs typeface="Arial"/>
              </a:rPr>
              <a:t>DOC</a:t>
            </a:r>
            <a:r>
              <a:rPr sz="1350" b="1" i="1" spc="15" baseline="24691" dirty="0">
                <a:solidFill>
                  <a:srgbClr val="DDDDDD"/>
                </a:solidFill>
                <a:latin typeface="Arial"/>
                <a:cs typeface="Arial"/>
              </a:rPr>
              <a:t>®</a:t>
            </a:r>
            <a:endParaRPr sz="1350" baseline="24691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 err="1"/>
              <a:t>SmartConnect</a:t>
            </a:r>
            <a:r>
              <a:rPr spc="-5" dirty="0"/>
              <a:t> </a:t>
            </a:r>
            <a:r>
              <a:rPr lang="ru-RU" dirty="0"/>
              <a:t>в</a:t>
            </a:r>
            <a:r>
              <a:rPr dirty="0" smtClean="0"/>
              <a:t> </a:t>
            </a:r>
            <a:r>
              <a:rPr spc="-5" dirty="0"/>
              <a:t>DOC</a:t>
            </a:r>
            <a:r>
              <a:rPr dirty="0"/>
              <a:t> </a:t>
            </a:r>
            <a:r>
              <a:rPr spc="-5" dirty="0"/>
              <a:t>V2017.1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36257" y="1173734"/>
            <a:ext cx="3787140" cy="209288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459105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Allison </a:t>
            </a:r>
            <a:r>
              <a:rPr sz="2400" spc="-10" dirty="0">
                <a:solidFill>
                  <a:srgbClr val="464648"/>
                </a:solidFill>
                <a:latin typeface="Arial"/>
                <a:cs typeface="Arial"/>
              </a:rPr>
              <a:t>Transmission  </a:t>
            </a:r>
            <a:r>
              <a:rPr lang="ru-RU" sz="2400" spc="-10" dirty="0" smtClean="0">
                <a:solidFill>
                  <a:srgbClr val="464648"/>
                </a:solidFill>
                <a:latin typeface="Arial"/>
                <a:cs typeface="Arial"/>
              </a:rPr>
              <a:t>рекомендует использовать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  </a:t>
            </a: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“</a:t>
            </a:r>
            <a:r>
              <a:rPr sz="2400" dirty="0" err="1">
                <a:solidFill>
                  <a:srgbClr val="464648"/>
                </a:solidFill>
                <a:latin typeface="Arial"/>
                <a:cs typeface="Arial"/>
              </a:rPr>
              <a:t>SmartConnect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”</a:t>
            </a:r>
            <a:endParaRPr lang="ru-RU" sz="2400" dirty="0" smtClean="0">
              <a:solidFill>
                <a:srgbClr val="464648"/>
              </a:solidFill>
              <a:latin typeface="Arial"/>
              <a:cs typeface="Arial"/>
            </a:endParaRPr>
          </a:p>
          <a:p>
            <a:pPr marL="12700" marR="459105">
              <a:lnSpc>
                <a:spcPct val="100000"/>
              </a:lnSpc>
              <a:buSzPct val="83333"/>
              <a:tabLst>
                <a:tab pos="354965" algn="l"/>
                <a:tab pos="355600" algn="l"/>
              </a:tabLst>
            </a:pPr>
            <a:r>
              <a:rPr lang="ru-RU" sz="2000" spc="-5" dirty="0" smtClean="0">
                <a:solidFill>
                  <a:srgbClr val="006FC0"/>
                </a:solidFill>
                <a:latin typeface="Arial"/>
                <a:cs typeface="Arial"/>
              </a:rPr>
              <a:t>     </a:t>
            </a:r>
            <a:r>
              <a:rPr sz="2000" spc="-5" dirty="0" smtClean="0">
                <a:solidFill>
                  <a:srgbClr val="006FC0"/>
                </a:solidFill>
                <a:latin typeface="Arial"/>
                <a:cs typeface="Arial"/>
              </a:rPr>
              <a:t>–</a:t>
            </a:r>
            <a:r>
              <a:rPr lang="ru-RU" sz="2000" spc="-5" dirty="0" smtClean="0">
                <a:solidFill>
                  <a:srgbClr val="006FC0"/>
                </a:solidFill>
                <a:latin typeface="Arial"/>
                <a:cs typeface="Arial"/>
              </a:rPr>
              <a:t> Эта опция использует      авто-обнаружение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660900" y="1018539"/>
            <a:ext cx="4234180" cy="38430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687951" y="1044371"/>
            <a:ext cx="4127373" cy="373761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285740" y="2359660"/>
            <a:ext cx="2308860" cy="21971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322442" y="2396782"/>
            <a:ext cx="2182494" cy="20701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317744" y="2392019"/>
            <a:ext cx="2192020" cy="2079625"/>
          </a:xfrm>
          <a:custGeom>
            <a:avLst/>
            <a:gdLst/>
            <a:ahLst/>
            <a:cxnLst/>
            <a:rect l="l" t="t" r="r" b="b"/>
            <a:pathLst>
              <a:path w="2192020" h="2079625">
                <a:moveTo>
                  <a:pt x="0" y="2079625"/>
                </a:moveTo>
                <a:lnTo>
                  <a:pt x="2192020" y="2079625"/>
                </a:lnTo>
                <a:lnTo>
                  <a:pt x="2192020" y="0"/>
                </a:lnTo>
                <a:lnTo>
                  <a:pt x="0" y="0"/>
                </a:lnTo>
                <a:lnTo>
                  <a:pt x="0" y="2079625"/>
                </a:lnTo>
                <a:close/>
              </a:path>
            </a:pathLst>
          </a:custGeom>
          <a:ln w="9525">
            <a:solidFill>
              <a:srgbClr val="363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780023" y="3543934"/>
            <a:ext cx="1708150" cy="648970"/>
          </a:xfrm>
          <a:custGeom>
            <a:avLst/>
            <a:gdLst/>
            <a:ahLst/>
            <a:cxnLst/>
            <a:rect l="l" t="t" r="r" b="b"/>
            <a:pathLst>
              <a:path w="1708150" h="648970">
                <a:moveTo>
                  <a:pt x="0" y="324230"/>
                </a:moveTo>
                <a:lnTo>
                  <a:pt x="10148" y="274086"/>
                </a:lnTo>
                <a:lnTo>
                  <a:pt x="39582" y="226364"/>
                </a:lnTo>
                <a:lnTo>
                  <a:pt x="86783" y="181641"/>
                </a:lnTo>
                <a:lnTo>
                  <a:pt x="150232" y="140493"/>
                </a:lnTo>
                <a:lnTo>
                  <a:pt x="187575" y="121440"/>
                </a:lnTo>
                <a:lnTo>
                  <a:pt x="228410" y="103497"/>
                </a:lnTo>
                <a:lnTo>
                  <a:pt x="272548" y="86736"/>
                </a:lnTo>
                <a:lnTo>
                  <a:pt x="319800" y="71229"/>
                </a:lnTo>
                <a:lnTo>
                  <a:pt x="369974" y="57048"/>
                </a:lnTo>
                <a:lnTo>
                  <a:pt x="422881" y="44266"/>
                </a:lnTo>
                <a:lnTo>
                  <a:pt x="478332" y="32954"/>
                </a:lnTo>
                <a:lnTo>
                  <a:pt x="536137" y="23185"/>
                </a:lnTo>
                <a:lnTo>
                  <a:pt x="596105" y="15031"/>
                </a:lnTo>
                <a:lnTo>
                  <a:pt x="658048" y="8563"/>
                </a:lnTo>
                <a:lnTo>
                  <a:pt x="721774" y="3853"/>
                </a:lnTo>
                <a:lnTo>
                  <a:pt x="787095" y="975"/>
                </a:lnTo>
                <a:lnTo>
                  <a:pt x="853821" y="0"/>
                </a:lnTo>
                <a:lnTo>
                  <a:pt x="920547" y="975"/>
                </a:lnTo>
                <a:lnTo>
                  <a:pt x="985870" y="3853"/>
                </a:lnTo>
                <a:lnTo>
                  <a:pt x="1049600" y="8563"/>
                </a:lnTo>
                <a:lnTo>
                  <a:pt x="1111548" y="15031"/>
                </a:lnTo>
                <a:lnTo>
                  <a:pt x="1171522" y="23185"/>
                </a:lnTo>
                <a:lnTo>
                  <a:pt x="1229334" y="32954"/>
                </a:lnTo>
                <a:lnTo>
                  <a:pt x="1284793" y="44266"/>
                </a:lnTo>
                <a:lnTo>
                  <a:pt x="1337708" y="57048"/>
                </a:lnTo>
                <a:lnTo>
                  <a:pt x="1387891" y="71229"/>
                </a:lnTo>
                <a:lnTo>
                  <a:pt x="1435152" y="86736"/>
                </a:lnTo>
                <a:lnTo>
                  <a:pt x="1479299" y="103497"/>
                </a:lnTo>
                <a:lnTo>
                  <a:pt x="1520143" y="121440"/>
                </a:lnTo>
                <a:lnTo>
                  <a:pt x="1557495" y="140493"/>
                </a:lnTo>
                <a:lnTo>
                  <a:pt x="1591164" y="160584"/>
                </a:lnTo>
                <a:lnTo>
                  <a:pt x="1646693" y="203592"/>
                </a:lnTo>
                <a:lnTo>
                  <a:pt x="1685211" y="249887"/>
                </a:lnTo>
                <a:lnTo>
                  <a:pt x="1705199" y="298892"/>
                </a:lnTo>
                <a:lnTo>
                  <a:pt x="1707769" y="324230"/>
                </a:lnTo>
                <a:lnTo>
                  <a:pt x="1705199" y="349575"/>
                </a:lnTo>
                <a:lnTo>
                  <a:pt x="1685211" y="398589"/>
                </a:lnTo>
                <a:lnTo>
                  <a:pt x="1646693" y="444892"/>
                </a:lnTo>
                <a:lnTo>
                  <a:pt x="1591164" y="487907"/>
                </a:lnTo>
                <a:lnTo>
                  <a:pt x="1557495" y="508001"/>
                </a:lnTo>
                <a:lnTo>
                  <a:pt x="1520143" y="527057"/>
                </a:lnTo>
                <a:lnTo>
                  <a:pt x="1479299" y="545003"/>
                </a:lnTo>
                <a:lnTo>
                  <a:pt x="1435152" y="561766"/>
                </a:lnTo>
                <a:lnTo>
                  <a:pt x="1387891" y="577275"/>
                </a:lnTo>
                <a:lnTo>
                  <a:pt x="1337708" y="591457"/>
                </a:lnTo>
                <a:lnTo>
                  <a:pt x="1284793" y="604241"/>
                </a:lnTo>
                <a:lnTo>
                  <a:pt x="1229334" y="615554"/>
                </a:lnTo>
                <a:lnTo>
                  <a:pt x="1171522" y="625324"/>
                </a:lnTo>
                <a:lnTo>
                  <a:pt x="1111548" y="633480"/>
                </a:lnTo>
                <a:lnTo>
                  <a:pt x="1049600" y="639948"/>
                </a:lnTo>
                <a:lnTo>
                  <a:pt x="985870" y="644658"/>
                </a:lnTo>
                <a:lnTo>
                  <a:pt x="920547" y="647537"/>
                </a:lnTo>
                <a:lnTo>
                  <a:pt x="853821" y="648512"/>
                </a:lnTo>
                <a:lnTo>
                  <a:pt x="787095" y="647537"/>
                </a:lnTo>
                <a:lnTo>
                  <a:pt x="721774" y="644658"/>
                </a:lnTo>
                <a:lnTo>
                  <a:pt x="658048" y="639948"/>
                </a:lnTo>
                <a:lnTo>
                  <a:pt x="596105" y="633480"/>
                </a:lnTo>
                <a:lnTo>
                  <a:pt x="536137" y="625324"/>
                </a:lnTo>
                <a:lnTo>
                  <a:pt x="478332" y="615554"/>
                </a:lnTo>
                <a:lnTo>
                  <a:pt x="422881" y="604241"/>
                </a:lnTo>
                <a:lnTo>
                  <a:pt x="369974" y="591457"/>
                </a:lnTo>
                <a:lnTo>
                  <a:pt x="319800" y="577275"/>
                </a:lnTo>
                <a:lnTo>
                  <a:pt x="272548" y="561766"/>
                </a:lnTo>
                <a:lnTo>
                  <a:pt x="228410" y="545003"/>
                </a:lnTo>
                <a:lnTo>
                  <a:pt x="187575" y="527057"/>
                </a:lnTo>
                <a:lnTo>
                  <a:pt x="150232" y="508001"/>
                </a:lnTo>
                <a:lnTo>
                  <a:pt x="116571" y="487907"/>
                </a:lnTo>
                <a:lnTo>
                  <a:pt x="61057" y="444892"/>
                </a:lnTo>
                <a:lnTo>
                  <a:pt x="22550" y="398589"/>
                </a:lnTo>
                <a:lnTo>
                  <a:pt x="2568" y="349575"/>
                </a:lnTo>
                <a:lnTo>
                  <a:pt x="0" y="324230"/>
                </a:lnTo>
                <a:close/>
              </a:path>
            </a:pathLst>
          </a:custGeom>
          <a:ln w="2540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358380" y="2382520"/>
            <a:ext cx="1270000" cy="140715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400543" y="2518917"/>
            <a:ext cx="1070610" cy="1207770"/>
          </a:xfrm>
          <a:custGeom>
            <a:avLst/>
            <a:gdLst/>
            <a:ahLst/>
            <a:cxnLst/>
            <a:rect l="l" t="t" r="r" b="b"/>
            <a:pathLst>
              <a:path w="1070609" h="1207770">
                <a:moveTo>
                  <a:pt x="1037274" y="37676"/>
                </a:moveTo>
                <a:lnTo>
                  <a:pt x="1013318" y="45589"/>
                </a:lnTo>
                <a:lnTo>
                  <a:pt x="0" y="1190625"/>
                </a:lnTo>
                <a:lnTo>
                  <a:pt x="19050" y="1207516"/>
                </a:lnTo>
                <a:lnTo>
                  <a:pt x="1032338" y="62391"/>
                </a:lnTo>
                <a:lnTo>
                  <a:pt x="1037274" y="37676"/>
                </a:lnTo>
                <a:close/>
              </a:path>
              <a:path w="1070609" h="1207770">
                <a:moveTo>
                  <a:pt x="1068537" y="10413"/>
                </a:moveTo>
                <a:lnTo>
                  <a:pt x="1044448" y="10413"/>
                </a:lnTo>
                <a:lnTo>
                  <a:pt x="1063498" y="27177"/>
                </a:lnTo>
                <a:lnTo>
                  <a:pt x="1032338" y="62391"/>
                </a:lnTo>
                <a:lnTo>
                  <a:pt x="1024254" y="102869"/>
                </a:lnTo>
                <a:lnTo>
                  <a:pt x="1022857" y="109727"/>
                </a:lnTo>
                <a:lnTo>
                  <a:pt x="1027302" y="116458"/>
                </a:lnTo>
                <a:lnTo>
                  <a:pt x="1034287" y="117856"/>
                </a:lnTo>
                <a:lnTo>
                  <a:pt x="1041146" y="119125"/>
                </a:lnTo>
                <a:lnTo>
                  <a:pt x="1047750" y="114681"/>
                </a:lnTo>
                <a:lnTo>
                  <a:pt x="1049147" y="107823"/>
                </a:lnTo>
                <a:lnTo>
                  <a:pt x="1068537" y="10413"/>
                </a:lnTo>
                <a:close/>
              </a:path>
              <a:path w="1070609" h="1207770">
                <a:moveTo>
                  <a:pt x="1051230" y="16382"/>
                </a:moveTo>
                <a:lnTo>
                  <a:pt x="1041526" y="16382"/>
                </a:lnTo>
                <a:lnTo>
                  <a:pt x="1057909" y="30861"/>
                </a:lnTo>
                <a:lnTo>
                  <a:pt x="1037274" y="37676"/>
                </a:lnTo>
                <a:lnTo>
                  <a:pt x="1032338" y="62391"/>
                </a:lnTo>
                <a:lnTo>
                  <a:pt x="1063498" y="27177"/>
                </a:lnTo>
                <a:lnTo>
                  <a:pt x="1051230" y="16382"/>
                </a:lnTo>
                <a:close/>
              </a:path>
              <a:path w="1070609" h="1207770">
                <a:moveTo>
                  <a:pt x="1070609" y="0"/>
                </a:moveTo>
                <a:lnTo>
                  <a:pt x="959484" y="36575"/>
                </a:lnTo>
                <a:lnTo>
                  <a:pt x="955928" y="43687"/>
                </a:lnTo>
                <a:lnTo>
                  <a:pt x="958087" y="50418"/>
                </a:lnTo>
                <a:lnTo>
                  <a:pt x="960247" y="57023"/>
                </a:lnTo>
                <a:lnTo>
                  <a:pt x="967485" y="60706"/>
                </a:lnTo>
                <a:lnTo>
                  <a:pt x="1013318" y="45589"/>
                </a:lnTo>
                <a:lnTo>
                  <a:pt x="1044448" y="10413"/>
                </a:lnTo>
                <a:lnTo>
                  <a:pt x="1068537" y="10413"/>
                </a:lnTo>
                <a:lnTo>
                  <a:pt x="1070609" y="0"/>
                </a:lnTo>
                <a:close/>
              </a:path>
              <a:path w="1070609" h="1207770">
                <a:moveTo>
                  <a:pt x="1044448" y="10413"/>
                </a:moveTo>
                <a:lnTo>
                  <a:pt x="1013318" y="45589"/>
                </a:lnTo>
                <a:lnTo>
                  <a:pt x="1037274" y="37676"/>
                </a:lnTo>
                <a:lnTo>
                  <a:pt x="1041526" y="16382"/>
                </a:lnTo>
                <a:lnTo>
                  <a:pt x="1051230" y="16382"/>
                </a:lnTo>
                <a:lnTo>
                  <a:pt x="1044448" y="10413"/>
                </a:lnTo>
                <a:close/>
              </a:path>
              <a:path w="1070609" h="1207770">
                <a:moveTo>
                  <a:pt x="1041526" y="16382"/>
                </a:moveTo>
                <a:lnTo>
                  <a:pt x="1037274" y="37676"/>
                </a:lnTo>
                <a:lnTo>
                  <a:pt x="1057909" y="30861"/>
                </a:lnTo>
                <a:lnTo>
                  <a:pt x="1041526" y="16382"/>
                </a:lnTo>
                <a:close/>
              </a:path>
            </a:pathLst>
          </a:custGeom>
          <a:solidFill>
            <a:srgbClr val="E60A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33</a:t>
            </a:r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20" name="object 7"/>
          <p:cNvSpPr txBox="1"/>
          <p:nvPr/>
        </p:nvSpPr>
        <p:spPr>
          <a:xfrm>
            <a:off x="637222" y="0"/>
            <a:ext cx="263144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i="1" dirty="0">
                <a:solidFill>
                  <a:srgbClr val="DDDDDD"/>
                </a:solidFill>
                <a:latin typeface="Arial"/>
                <a:cs typeface="Arial"/>
              </a:rPr>
              <a:t>CAN </a:t>
            </a: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шины</a:t>
            </a:r>
            <a:r>
              <a:rPr sz="1400" b="1" i="1" spc="-15" dirty="0" smtClean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lang="ru-RU" sz="1400" b="1" i="1" spc="-15" dirty="0" smtClean="0">
                <a:solidFill>
                  <a:srgbClr val="DDDDDD"/>
                </a:solidFill>
                <a:latin typeface="Arial"/>
                <a:cs typeface="Arial"/>
              </a:rPr>
              <a:t>в </a:t>
            </a:r>
            <a:r>
              <a:rPr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Allison</a:t>
            </a:r>
            <a:r>
              <a:rPr sz="1400" b="1" i="1" spc="-130" dirty="0" smtClean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sz="1400" b="1" i="1" spc="10" dirty="0">
                <a:solidFill>
                  <a:srgbClr val="DDDDDD"/>
                </a:solidFill>
                <a:latin typeface="Arial"/>
                <a:cs typeface="Arial"/>
              </a:rPr>
              <a:t>DOC</a:t>
            </a:r>
            <a:r>
              <a:rPr sz="1350" b="1" i="1" spc="15" baseline="24691" dirty="0">
                <a:solidFill>
                  <a:srgbClr val="DDDDDD"/>
                </a:solidFill>
                <a:latin typeface="Arial"/>
                <a:cs typeface="Arial"/>
              </a:rPr>
              <a:t>®</a:t>
            </a:r>
            <a:endParaRPr sz="1350" baseline="24691" dirty="0">
              <a:latin typeface="Arial"/>
              <a:cs typeface="Arial"/>
            </a:endParaRPr>
          </a:p>
        </p:txBody>
      </p:sp>
      <p:sp>
        <p:nvSpPr>
          <p:cNvPr id="21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660900" y="1018539"/>
            <a:ext cx="4234180" cy="38430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87951" y="1044371"/>
            <a:ext cx="4127373" cy="373761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pc="-5" dirty="0" smtClean="0"/>
              <a:t>Выбор</a:t>
            </a:r>
            <a:r>
              <a:rPr dirty="0" smtClean="0"/>
              <a:t> </a:t>
            </a:r>
            <a:r>
              <a:rPr spc="-30" dirty="0"/>
              <a:t>CAN</a:t>
            </a:r>
            <a:r>
              <a:rPr spc="5" dirty="0"/>
              <a:t> </a:t>
            </a:r>
            <a:r>
              <a:rPr lang="ru-RU" dirty="0" smtClean="0"/>
              <a:t>шины</a:t>
            </a:r>
            <a:endParaRPr dirty="0"/>
          </a:p>
        </p:txBody>
      </p:sp>
      <p:sp>
        <p:nvSpPr>
          <p:cNvPr id="8" name="object 8"/>
          <p:cNvSpPr txBox="1"/>
          <p:nvPr/>
        </p:nvSpPr>
        <p:spPr>
          <a:xfrm>
            <a:off x="536257" y="1173734"/>
            <a:ext cx="3433445" cy="20954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360045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Выбор </a:t>
            </a:r>
            <a:r>
              <a:rPr lang="en-US" sz="2400" dirty="0" smtClean="0">
                <a:solidFill>
                  <a:srgbClr val="464648"/>
                </a:solidFill>
                <a:latin typeface="Arial"/>
                <a:cs typeface="Arial"/>
              </a:rPr>
              <a:t>CAN</a:t>
            </a: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 шины доступен только на </a:t>
            </a:r>
            <a:r>
              <a:rPr lang="en-US" sz="2400" dirty="0" smtClean="0">
                <a:solidFill>
                  <a:srgbClr val="464648"/>
                </a:solidFill>
                <a:latin typeface="Arial"/>
                <a:cs typeface="Arial"/>
              </a:rPr>
              <a:t>Gen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5</a:t>
            </a:r>
            <a:endParaRPr sz="2400" dirty="0">
              <a:latin typeface="Arial"/>
              <a:cs typeface="Arial"/>
            </a:endParaRPr>
          </a:p>
          <a:p>
            <a:pPr marL="456565" algn="ctr">
              <a:lnSpc>
                <a:spcPct val="100000"/>
              </a:lnSpc>
              <a:spcBef>
                <a:spcPts val="480"/>
              </a:spcBef>
              <a:tabLst>
                <a:tab pos="743585" algn="l"/>
              </a:tabLst>
            </a:pPr>
            <a:r>
              <a:rPr sz="1700" spc="-5" dirty="0">
                <a:solidFill>
                  <a:srgbClr val="006FC0"/>
                </a:solidFill>
                <a:latin typeface="Arial"/>
                <a:cs typeface="Arial"/>
              </a:rPr>
              <a:t>–	</a:t>
            </a:r>
            <a:r>
              <a:rPr lang="ru-RU"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Адаптер должен соответствовать 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RP1210C</a:t>
            </a:r>
            <a:r>
              <a:rPr sz="2000" i="1" spc="-90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950707" y="2290317"/>
            <a:ext cx="811390" cy="274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816602" y="1752879"/>
            <a:ext cx="2705100" cy="523240"/>
          </a:xfrm>
          <a:custGeom>
            <a:avLst/>
            <a:gdLst/>
            <a:ahLst/>
            <a:cxnLst/>
            <a:rect l="l" t="t" r="r" b="b"/>
            <a:pathLst>
              <a:path w="2705100" h="523239">
                <a:moveTo>
                  <a:pt x="0" y="523214"/>
                </a:moveTo>
                <a:lnTo>
                  <a:pt x="2704592" y="523214"/>
                </a:lnTo>
                <a:lnTo>
                  <a:pt x="2704592" y="0"/>
                </a:lnTo>
                <a:lnTo>
                  <a:pt x="0" y="0"/>
                </a:lnTo>
                <a:lnTo>
                  <a:pt x="0" y="52321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816602" y="1752879"/>
            <a:ext cx="2705100" cy="683520"/>
          </a:xfrm>
          <a:prstGeom prst="rect">
            <a:avLst/>
          </a:prstGeom>
          <a:solidFill>
            <a:srgbClr val="FFFFFF"/>
          </a:solidFill>
          <a:ln w="9525">
            <a:solidFill>
              <a:srgbClr val="363738"/>
            </a:solidFill>
          </a:ln>
        </p:spPr>
        <p:txBody>
          <a:bodyPr vert="horz" wrap="square" lIns="0" tIns="36830" rIns="0" bIns="0" rtlCol="0">
            <a:spAutoFit/>
          </a:bodyPr>
          <a:lstStyle/>
          <a:p>
            <a:pPr marL="3810" algn="ctr">
              <a:lnSpc>
                <a:spcPct val="100000"/>
              </a:lnSpc>
              <a:spcBef>
                <a:spcPts val="290"/>
              </a:spcBef>
            </a:pPr>
            <a:r>
              <a:rPr lang="ru-RU" sz="1400" b="1" spc="-5" dirty="0" smtClean="0">
                <a:solidFill>
                  <a:srgbClr val="363738"/>
                </a:solidFill>
                <a:latin typeface="Arial"/>
                <a:cs typeface="Arial"/>
              </a:rPr>
              <a:t>Уберите галочку со</a:t>
            </a:r>
            <a:r>
              <a:rPr sz="1400" b="1" spc="-35" dirty="0" smtClean="0">
                <a:solidFill>
                  <a:srgbClr val="363738"/>
                </a:solidFill>
                <a:latin typeface="Arial"/>
                <a:cs typeface="Arial"/>
              </a:rPr>
              <a:t> </a:t>
            </a:r>
            <a:r>
              <a:rPr sz="1400" b="1" i="1" spc="-5" dirty="0">
                <a:solidFill>
                  <a:srgbClr val="363738"/>
                </a:solidFill>
                <a:latin typeface="Arial"/>
                <a:cs typeface="Arial"/>
              </a:rPr>
              <a:t>SmartConnect</a:t>
            </a:r>
            <a:endParaRPr sz="1400" dirty="0">
              <a:latin typeface="Arial"/>
              <a:cs typeface="Arial"/>
            </a:endParaRPr>
          </a:p>
          <a:p>
            <a:pPr marL="635" algn="ctr">
              <a:lnSpc>
                <a:spcPct val="100000"/>
              </a:lnSpc>
            </a:pPr>
            <a:r>
              <a:rPr lang="ru-RU" sz="1400" b="1" spc="5" dirty="0" smtClean="0">
                <a:solidFill>
                  <a:srgbClr val="363738"/>
                </a:solidFill>
                <a:latin typeface="Arial"/>
                <a:cs typeface="Arial"/>
              </a:rPr>
              <a:t>И нажмите ПОДКЛЮЧЕНИЕ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804657" y="2159507"/>
            <a:ext cx="993775" cy="519430"/>
          </a:xfrm>
          <a:custGeom>
            <a:avLst/>
            <a:gdLst/>
            <a:ahLst/>
            <a:cxnLst/>
            <a:rect l="l" t="t" r="r" b="b"/>
            <a:pathLst>
              <a:path w="993775" h="519430">
                <a:moveTo>
                  <a:pt x="0" y="259587"/>
                </a:moveTo>
                <a:lnTo>
                  <a:pt x="15169" y="195665"/>
                </a:lnTo>
                <a:lnTo>
                  <a:pt x="58195" y="137547"/>
                </a:lnTo>
                <a:lnTo>
                  <a:pt x="88991" y="111272"/>
                </a:lnTo>
                <a:lnTo>
                  <a:pt x="125354" y="87178"/>
                </a:lnTo>
                <a:lnTo>
                  <a:pt x="166820" y="65508"/>
                </a:lnTo>
                <a:lnTo>
                  <a:pt x="212922" y="46505"/>
                </a:lnTo>
                <a:lnTo>
                  <a:pt x="263196" y="30411"/>
                </a:lnTo>
                <a:lnTo>
                  <a:pt x="317176" y="17471"/>
                </a:lnTo>
                <a:lnTo>
                  <a:pt x="374396" y="7927"/>
                </a:lnTo>
                <a:lnTo>
                  <a:pt x="434392" y="2022"/>
                </a:lnTo>
                <a:lnTo>
                  <a:pt x="496697" y="0"/>
                </a:lnTo>
                <a:lnTo>
                  <a:pt x="559029" y="2022"/>
                </a:lnTo>
                <a:lnTo>
                  <a:pt x="619047" y="7927"/>
                </a:lnTo>
                <a:lnTo>
                  <a:pt x="676286" y="17471"/>
                </a:lnTo>
                <a:lnTo>
                  <a:pt x="730282" y="30411"/>
                </a:lnTo>
                <a:lnTo>
                  <a:pt x="780568" y="46505"/>
                </a:lnTo>
                <a:lnTo>
                  <a:pt x="826681" y="65508"/>
                </a:lnTo>
                <a:lnTo>
                  <a:pt x="868154" y="87178"/>
                </a:lnTo>
                <a:lnTo>
                  <a:pt x="904522" y="111272"/>
                </a:lnTo>
                <a:lnTo>
                  <a:pt x="935321" y="137547"/>
                </a:lnTo>
                <a:lnTo>
                  <a:pt x="978351" y="195665"/>
                </a:lnTo>
                <a:lnTo>
                  <a:pt x="993521" y="259587"/>
                </a:lnTo>
                <a:lnTo>
                  <a:pt x="989650" y="292180"/>
                </a:lnTo>
                <a:lnTo>
                  <a:pt x="960086" y="353486"/>
                </a:lnTo>
                <a:lnTo>
                  <a:pt x="904522" y="408000"/>
                </a:lnTo>
                <a:lnTo>
                  <a:pt x="868154" y="432104"/>
                </a:lnTo>
                <a:lnTo>
                  <a:pt x="826681" y="453782"/>
                </a:lnTo>
                <a:lnTo>
                  <a:pt x="780568" y="472790"/>
                </a:lnTo>
                <a:lnTo>
                  <a:pt x="730282" y="488887"/>
                </a:lnTo>
                <a:lnTo>
                  <a:pt x="676286" y="501830"/>
                </a:lnTo>
                <a:lnTo>
                  <a:pt x="619047" y="511375"/>
                </a:lnTo>
                <a:lnTo>
                  <a:pt x="559029" y="517280"/>
                </a:lnTo>
                <a:lnTo>
                  <a:pt x="496697" y="519303"/>
                </a:lnTo>
                <a:lnTo>
                  <a:pt x="434392" y="517280"/>
                </a:lnTo>
                <a:lnTo>
                  <a:pt x="374396" y="511375"/>
                </a:lnTo>
                <a:lnTo>
                  <a:pt x="317176" y="501830"/>
                </a:lnTo>
                <a:lnTo>
                  <a:pt x="263196" y="488887"/>
                </a:lnTo>
                <a:lnTo>
                  <a:pt x="212922" y="472790"/>
                </a:lnTo>
                <a:lnTo>
                  <a:pt x="166820" y="453782"/>
                </a:lnTo>
                <a:lnTo>
                  <a:pt x="125354" y="432104"/>
                </a:lnTo>
                <a:lnTo>
                  <a:pt x="88991" y="408000"/>
                </a:lnTo>
                <a:lnTo>
                  <a:pt x="58195" y="381713"/>
                </a:lnTo>
                <a:lnTo>
                  <a:pt x="15169" y="323560"/>
                </a:lnTo>
                <a:lnTo>
                  <a:pt x="0" y="259587"/>
                </a:lnTo>
                <a:close/>
              </a:path>
            </a:pathLst>
          </a:custGeom>
          <a:ln w="2540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493000" y="2125979"/>
            <a:ext cx="467359" cy="33273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535164" y="2147951"/>
            <a:ext cx="269875" cy="145415"/>
          </a:xfrm>
          <a:custGeom>
            <a:avLst/>
            <a:gdLst/>
            <a:ahLst/>
            <a:cxnLst/>
            <a:rect l="l" t="t" r="r" b="b"/>
            <a:pathLst>
              <a:path w="269875" h="145414">
                <a:moveTo>
                  <a:pt x="198650" y="115643"/>
                </a:moveTo>
                <a:lnTo>
                  <a:pt x="157606" y="119380"/>
                </a:lnTo>
                <a:lnTo>
                  <a:pt x="150621" y="120142"/>
                </a:lnTo>
                <a:lnTo>
                  <a:pt x="145541" y="126237"/>
                </a:lnTo>
                <a:lnTo>
                  <a:pt x="146811" y="140207"/>
                </a:lnTo>
                <a:lnTo>
                  <a:pt x="153034" y="145415"/>
                </a:lnTo>
                <a:lnTo>
                  <a:pt x="259903" y="135509"/>
                </a:lnTo>
                <a:lnTo>
                  <a:pt x="241300" y="135509"/>
                </a:lnTo>
                <a:lnTo>
                  <a:pt x="198650" y="115643"/>
                </a:lnTo>
                <a:close/>
              </a:path>
              <a:path w="269875" h="145414">
                <a:moveTo>
                  <a:pt x="223825" y="113351"/>
                </a:moveTo>
                <a:lnTo>
                  <a:pt x="198650" y="115643"/>
                </a:lnTo>
                <a:lnTo>
                  <a:pt x="241300" y="135509"/>
                </a:lnTo>
                <a:lnTo>
                  <a:pt x="243303" y="131191"/>
                </a:lnTo>
                <a:lnTo>
                  <a:pt x="236219" y="131191"/>
                </a:lnTo>
                <a:lnTo>
                  <a:pt x="223825" y="113351"/>
                </a:lnTo>
                <a:close/>
              </a:path>
              <a:path w="269875" h="145414">
                <a:moveTo>
                  <a:pt x="194817" y="37084"/>
                </a:moveTo>
                <a:lnTo>
                  <a:pt x="189102" y="41021"/>
                </a:lnTo>
                <a:lnTo>
                  <a:pt x="183387" y="45085"/>
                </a:lnTo>
                <a:lnTo>
                  <a:pt x="181863" y="52959"/>
                </a:lnTo>
                <a:lnTo>
                  <a:pt x="209473" y="92695"/>
                </a:lnTo>
                <a:lnTo>
                  <a:pt x="251967" y="112522"/>
                </a:lnTo>
                <a:lnTo>
                  <a:pt x="241300" y="135509"/>
                </a:lnTo>
                <a:lnTo>
                  <a:pt x="259903" y="135509"/>
                </a:lnTo>
                <a:lnTo>
                  <a:pt x="269493" y="134619"/>
                </a:lnTo>
                <a:lnTo>
                  <a:pt x="206755" y="44323"/>
                </a:lnTo>
                <a:lnTo>
                  <a:pt x="202818" y="38481"/>
                </a:lnTo>
                <a:lnTo>
                  <a:pt x="194817" y="37084"/>
                </a:lnTo>
                <a:close/>
              </a:path>
              <a:path w="269875" h="145414">
                <a:moveTo>
                  <a:pt x="245490" y="111379"/>
                </a:moveTo>
                <a:lnTo>
                  <a:pt x="223825" y="113351"/>
                </a:lnTo>
                <a:lnTo>
                  <a:pt x="236219" y="131191"/>
                </a:lnTo>
                <a:lnTo>
                  <a:pt x="245490" y="111379"/>
                </a:lnTo>
                <a:close/>
              </a:path>
              <a:path w="269875" h="145414">
                <a:moveTo>
                  <a:pt x="249518" y="111379"/>
                </a:moveTo>
                <a:lnTo>
                  <a:pt x="245490" y="111379"/>
                </a:lnTo>
                <a:lnTo>
                  <a:pt x="236219" y="131191"/>
                </a:lnTo>
                <a:lnTo>
                  <a:pt x="243303" y="131191"/>
                </a:lnTo>
                <a:lnTo>
                  <a:pt x="251967" y="112522"/>
                </a:lnTo>
                <a:lnTo>
                  <a:pt x="249518" y="111379"/>
                </a:lnTo>
                <a:close/>
              </a:path>
              <a:path w="269875" h="145414">
                <a:moveTo>
                  <a:pt x="10794" y="0"/>
                </a:moveTo>
                <a:lnTo>
                  <a:pt x="0" y="23113"/>
                </a:lnTo>
                <a:lnTo>
                  <a:pt x="198650" y="115643"/>
                </a:lnTo>
                <a:lnTo>
                  <a:pt x="223825" y="113351"/>
                </a:lnTo>
                <a:lnTo>
                  <a:pt x="209473" y="92695"/>
                </a:lnTo>
                <a:lnTo>
                  <a:pt x="10794" y="0"/>
                </a:lnTo>
                <a:close/>
              </a:path>
              <a:path w="269875" h="145414">
                <a:moveTo>
                  <a:pt x="209473" y="92695"/>
                </a:moveTo>
                <a:lnTo>
                  <a:pt x="223825" y="113351"/>
                </a:lnTo>
                <a:lnTo>
                  <a:pt x="245490" y="111379"/>
                </a:lnTo>
                <a:lnTo>
                  <a:pt x="249518" y="111379"/>
                </a:lnTo>
                <a:lnTo>
                  <a:pt x="209473" y="92695"/>
                </a:lnTo>
                <a:close/>
              </a:path>
            </a:pathLst>
          </a:custGeom>
          <a:solidFill>
            <a:srgbClr val="E60A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34</a:t>
            </a:r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20" name="object 7"/>
          <p:cNvSpPr txBox="1"/>
          <p:nvPr/>
        </p:nvSpPr>
        <p:spPr>
          <a:xfrm>
            <a:off x="637222" y="0"/>
            <a:ext cx="263144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i="1" dirty="0">
                <a:solidFill>
                  <a:srgbClr val="DDDDDD"/>
                </a:solidFill>
                <a:latin typeface="Arial"/>
                <a:cs typeface="Arial"/>
              </a:rPr>
              <a:t>CAN </a:t>
            </a: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шины</a:t>
            </a:r>
            <a:r>
              <a:rPr sz="1400" b="1" i="1" spc="-15" dirty="0" smtClean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lang="ru-RU" sz="1400" b="1" i="1" spc="-15" dirty="0" smtClean="0">
                <a:solidFill>
                  <a:srgbClr val="DDDDDD"/>
                </a:solidFill>
                <a:latin typeface="Arial"/>
                <a:cs typeface="Arial"/>
              </a:rPr>
              <a:t>в </a:t>
            </a:r>
            <a:r>
              <a:rPr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Allison</a:t>
            </a:r>
            <a:r>
              <a:rPr sz="1400" b="1" i="1" spc="-130" dirty="0" smtClean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sz="1400" b="1" i="1" spc="10" dirty="0">
                <a:solidFill>
                  <a:srgbClr val="DDDDDD"/>
                </a:solidFill>
                <a:latin typeface="Arial"/>
                <a:cs typeface="Arial"/>
              </a:rPr>
              <a:t>DOC</a:t>
            </a:r>
            <a:r>
              <a:rPr sz="1350" b="1" i="1" spc="15" baseline="24691" dirty="0">
                <a:solidFill>
                  <a:srgbClr val="DDDDDD"/>
                </a:solidFill>
                <a:latin typeface="Arial"/>
                <a:cs typeface="Arial"/>
              </a:rPr>
              <a:t>®</a:t>
            </a:r>
            <a:endParaRPr sz="1350" baseline="24691" dirty="0">
              <a:latin typeface="Arial"/>
              <a:cs typeface="Arial"/>
            </a:endParaRPr>
          </a:p>
        </p:txBody>
      </p:sp>
      <p:sp>
        <p:nvSpPr>
          <p:cNvPr id="21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pc="-5" dirty="0" smtClean="0"/>
              <a:t>Выбор</a:t>
            </a:r>
            <a:r>
              <a:rPr dirty="0" smtClean="0"/>
              <a:t> </a:t>
            </a:r>
            <a:r>
              <a:rPr spc="-30" dirty="0"/>
              <a:t>CAN</a:t>
            </a:r>
            <a:r>
              <a:rPr spc="5" dirty="0"/>
              <a:t> </a:t>
            </a:r>
            <a:r>
              <a:rPr lang="ru-RU" dirty="0" smtClean="0"/>
              <a:t>шины</a:t>
            </a:r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173734"/>
            <a:ext cx="7388543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Выберите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464648"/>
                </a:solidFill>
                <a:latin typeface="Arial"/>
                <a:cs typeface="Arial"/>
              </a:rPr>
              <a:t>‘Advanced </a:t>
            </a: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Setup’ </a:t>
            </a: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чтобы увидеть список драйверов адаптеров соответствующих требованиям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  </a:t>
            </a: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RP1210</a:t>
            </a:r>
            <a:r>
              <a:rPr sz="2400" spc="-80" dirty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827020" y="2504439"/>
            <a:ext cx="4696459" cy="14478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853689" y="2529839"/>
            <a:ext cx="4590034" cy="134302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338823" y="3139439"/>
            <a:ext cx="1043305" cy="304800"/>
          </a:xfrm>
          <a:custGeom>
            <a:avLst/>
            <a:gdLst/>
            <a:ahLst/>
            <a:cxnLst/>
            <a:rect l="l" t="t" r="r" b="b"/>
            <a:pathLst>
              <a:path w="1043304" h="304800">
                <a:moveTo>
                  <a:pt x="0" y="152400"/>
                </a:moveTo>
                <a:lnTo>
                  <a:pt x="18633" y="111918"/>
                </a:lnTo>
                <a:lnTo>
                  <a:pt x="71218" y="75522"/>
                </a:lnTo>
                <a:lnTo>
                  <a:pt x="108688" y="59312"/>
                </a:lnTo>
                <a:lnTo>
                  <a:pt x="152781" y="44672"/>
                </a:lnTo>
                <a:lnTo>
                  <a:pt x="202874" y="31783"/>
                </a:lnTo>
                <a:lnTo>
                  <a:pt x="258346" y="20827"/>
                </a:lnTo>
                <a:lnTo>
                  <a:pt x="318575" y="11989"/>
                </a:lnTo>
                <a:lnTo>
                  <a:pt x="382940" y="5450"/>
                </a:lnTo>
                <a:lnTo>
                  <a:pt x="450818" y="1393"/>
                </a:lnTo>
                <a:lnTo>
                  <a:pt x="521589" y="0"/>
                </a:lnTo>
                <a:lnTo>
                  <a:pt x="592359" y="1393"/>
                </a:lnTo>
                <a:lnTo>
                  <a:pt x="660237" y="5450"/>
                </a:lnTo>
                <a:lnTo>
                  <a:pt x="724602" y="11989"/>
                </a:lnTo>
                <a:lnTo>
                  <a:pt x="784831" y="20828"/>
                </a:lnTo>
                <a:lnTo>
                  <a:pt x="840303" y="31783"/>
                </a:lnTo>
                <a:lnTo>
                  <a:pt x="890396" y="44672"/>
                </a:lnTo>
                <a:lnTo>
                  <a:pt x="934489" y="59312"/>
                </a:lnTo>
                <a:lnTo>
                  <a:pt x="971959" y="75522"/>
                </a:lnTo>
                <a:lnTo>
                  <a:pt x="1024544" y="111918"/>
                </a:lnTo>
                <a:lnTo>
                  <a:pt x="1043177" y="152400"/>
                </a:lnTo>
                <a:lnTo>
                  <a:pt x="1038415" y="173086"/>
                </a:lnTo>
                <a:lnTo>
                  <a:pt x="1002184" y="211734"/>
                </a:lnTo>
                <a:lnTo>
                  <a:pt x="934489" y="245541"/>
                </a:lnTo>
                <a:lnTo>
                  <a:pt x="890397" y="260175"/>
                </a:lnTo>
                <a:lnTo>
                  <a:pt x="840303" y="273055"/>
                </a:lnTo>
                <a:lnTo>
                  <a:pt x="784831" y="284000"/>
                </a:lnTo>
                <a:lnTo>
                  <a:pt x="724602" y="292828"/>
                </a:lnTo>
                <a:lnTo>
                  <a:pt x="660237" y="299358"/>
                </a:lnTo>
                <a:lnTo>
                  <a:pt x="592359" y="303409"/>
                </a:lnTo>
                <a:lnTo>
                  <a:pt x="521589" y="304800"/>
                </a:lnTo>
                <a:lnTo>
                  <a:pt x="450818" y="303409"/>
                </a:lnTo>
                <a:lnTo>
                  <a:pt x="382940" y="299358"/>
                </a:lnTo>
                <a:lnTo>
                  <a:pt x="318575" y="292828"/>
                </a:lnTo>
                <a:lnTo>
                  <a:pt x="258346" y="284000"/>
                </a:lnTo>
                <a:lnTo>
                  <a:pt x="202874" y="273055"/>
                </a:lnTo>
                <a:lnTo>
                  <a:pt x="152780" y="260175"/>
                </a:lnTo>
                <a:lnTo>
                  <a:pt x="108688" y="245541"/>
                </a:lnTo>
                <a:lnTo>
                  <a:pt x="71218" y="229333"/>
                </a:lnTo>
                <a:lnTo>
                  <a:pt x="18633" y="192925"/>
                </a:lnTo>
                <a:lnTo>
                  <a:pt x="0" y="152400"/>
                </a:lnTo>
                <a:close/>
              </a:path>
            </a:pathLst>
          </a:custGeom>
          <a:ln w="2540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35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5" name="object 7"/>
          <p:cNvSpPr txBox="1"/>
          <p:nvPr/>
        </p:nvSpPr>
        <p:spPr>
          <a:xfrm>
            <a:off x="637222" y="0"/>
            <a:ext cx="263144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i="1" dirty="0">
                <a:solidFill>
                  <a:srgbClr val="DDDDDD"/>
                </a:solidFill>
                <a:latin typeface="Arial"/>
                <a:cs typeface="Arial"/>
              </a:rPr>
              <a:t>CAN </a:t>
            </a: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шины</a:t>
            </a:r>
            <a:r>
              <a:rPr sz="1400" b="1" i="1" spc="-15" dirty="0" smtClean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lang="ru-RU" sz="1400" b="1" i="1" spc="-15" dirty="0" smtClean="0">
                <a:solidFill>
                  <a:srgbClr val="DDDDDD"/>
                </a:solidFill>
                <a:latin typeface="Arial"/>
                <a:cs typeface="Arial"/>
              </a:rPr>
              <a:t>в </a:t>
            </a:r>
            <a:r>
              <a:rPr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Allison</a:t>
            </a:r>
            <a:r>
              <a:rPr sz="1400" b="1" i="1" spc="-130" dirty="0" smtClean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sz="1400" b="1" i="1" spc="10" dirty="0">
                <a:solidFill>
                  <a:srgbClr val="DDDDDD"/>
                </a:solidFill>
                <a:latin typeface="Arial"/>
                <a:cs typeface="Arial"/>
              </a:rPr>
              <a:t>DOC</a:t>
            </a:r>
            <a:r>
              <a:rPr sz="1350" b="1" i="1" spc="15" baseline="24691" dirty="0">
                <a:solidFill>
                  <a:srgbClr val="DDDDDD"/>
                </a:solidFill>
                <a:latin typeface="Arial"/>
                <a:cs typeface="Arial"/>
              </a:rPr>
              <a:t>®</a:t>
            </a:r>
            <a:endParaRPr sz="1350" baseline="24691" dirty="0">
              <a:latin typeface="Arial"/>
              <a:cs typeface="Arial"/>
            </a:endParaRPr>
          </a:p>
        </p:txBody>
      </p:sp>
      <p:sp>
        <p:nvSpPr>
          <p:cNvPr id="16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pc="-5" dirty="0" smtClean="0"/>
              <a:t>Выбор</a:t>
            </a:r>
            <a:r>
              <a:rPr dirty="0" smtClean="0"/>
              <a:t> </a:t>
            </a:r>
            <a:r>
              <a:rPr spc="-30" dirty="0"/>
              <a:t>CAN</a:t>
            </a:r>
            <a:r>
              <a:rPr spc="5" dirty="0"/>
              <a:t> </a:t>
            </a:r>
            <a:r>
              <a:rPr lang="ru-RU" dirty="0" smtClean="0"/>
              <a:t>шины</a:t>
            </a:r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173734"/>
            <a:ext cx="3693160" cy="22929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buSzPct val="85416"/>
              <a:buChar char="•"/>
              <a:tabLst>
                <a:tab pos="354965" algn="l"/>
                <a:tab pos="355600" algn="l"/>
              </a:tabLst>
            </a:pPr>
            <a:r>
              <a:rPr lang="ru-RU" sz="2400" dirty="0">
                <a:solidFill>
                  <a:srgbClr val="464648"/>
                </a:solidFill>
                <a:latin typeface="Arial"/>
                <a:cs typeface="Arial"/>
              </a:rPr>
              <a:t>В</a:t>
            </a: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ыберите</a:t>
            </a:r>
            <a:r>
              <a:rPr sz="2400" spc="-85" dirty="0" smtClean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RP1210  </a:t>
            </a: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подходящий </a:t>
            </a:r>
            <a:r>
              <a:rPr lang="ru-RU" sz="2400" spc="-5" dirty="0" smtClean="0">
                <a:solidFill>
                  <a:srgbClr val="464648"/>
                </a:solidFill>
                <a:latin typeface="Arial"/>
                <a:cs typeface="Arial"/>
              </a:rPr>
              <a:t>драйвер из меню</a:t>
            </a:r>
            <a:endParaRPr sz="2400" dirty="0">
              <a:latin typeface="Arial"/>
              <a:cs typeface="Arial"/>
            </a:endParaRPr>
          </a:p>
          <a:p>
            <a:pPr marL="355600" marR="347345" indent="-342900">
              <a:lnSpc>
                <a:spcPct val="100000"/>
              </a:lnSpc>
              <a:spcBef>
                <a:spcPts val="580"/>
              </a:spcBef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Выберите </a:t>
            </a:r>
            <a:r>
              <a:rPr sz="2400" spc="-5" dirty="0" smtClean="0">
                <a:solidFill>
                  <a:srgbClr val="464648"/>
                </a:solidFill>
                <a:latin typeface="Arial"/>
                <a:cs typeface="Arial"/>
              </a:rPr>
              <a:t>“CAN </a:t>
            </a:r>
            <a:r>
              <a:rPr sz="2400" spc="-5" dirty="0">
                <a:solidFill>
                  <a:srgbClr val="464648"/>
                </a:solidFill>
                <a:latin typeface="Arial"/>
                <a:cs typeface="Arial"/>
              </a:rPr>
              <a:t>– </a:t>
            </a: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For</a:t>
            </a:r>
            <a:r>
              <a:rPr sz="2400" spc="-80" dirty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5th  </a:t>
            </a:r>
            <a:r>
              <a:rPr sz="2400" spc="-5" dirty="0">
                <a:solidFill>
                  <a:srgbClr val="464648"/>
                </a:solidFill>
                <a:latin typeface="Arial"/>
                <a:cs typeface="Arial"/>
              </a:rPr>
              <a:t>Gen TCMs” </a:t>
            </a:r>
            <a:r>
              <a:rPr lang="ru-RU" sz="2400" spc="-5" dirty="0" smtClean="0">
                <a:solidFill>
                  <a:srgbClr val="464648"/>
                </a:solidFill>
                <a:latin typeface="Arial"/>
                <a:cs typeface="Arial"/>
              </a:rPr>
              <a:t>из меню  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‘Protocol</a:t>
            </a: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’</a:t>
            </a:r>
            <a:r>
              <a:rPr sz="2400" spc="-195" dirty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559300" y="1574800"/>
            <a:ext cx="4498340" cy="25171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84827" y="1601812"/>
            <a:ext cx="4392167" cy="24099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36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4" name="object 7"/>
          <p:cNvSpPr txBox="1"/>
          <p:nvPr/>
        </p:nvSpPr>
        <p:spPr>
          <a:xfrm>
            <a:off x="637222" y="0"/>
            <a:ext cx="263144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i="1" dirty="0">
                <a:solidFill>
                  <a:srgbClr val="DDDDDD"/>
                </a:solidFill>
                <a:latin typeface="Arial"/>
                <a:cs typeface="Arial"/>
              </a:rPr>
              <a:t>CAN </a:t>
            </a: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шины</a:t>
            </a:r>
            <a:r>
              <a:rPr sz="1400" b="1" i="1" spc="-15" dirty="0" smtClean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lang="ru-RU" sz="1400" b="1" i="1" spc="-15" dirty="0" smtClean="0">
                <a:solidFill>
                  <a:srgbClr val="DDDDDD"/>
                </a:solidFill>
                <a:latin typeface="Arial"/>
                <a:cs typeface="Arial"/>
              </a:rPr>
              <a:t>в </a:t>
            </a:r>
            <a:r>
              <a:rPr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Allison</a:t>
            </a:r>
            <a:r>
              <a:rPr sz="1400" b="1" i="1" spc="-130" dirty="0" smtClean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sz="1400" b="1" i="1" spc="10" dirty="0">
                <a:solidFill>
                  <a:srgbClr val="DDDDDD"/>
                </a:solidFill>
                <a:latin typeface="Arial"/>
                <a:cs typeface="Arial"/>
              </a:rPr>
              <a:t>DOC</a:t>
            </a:r>
            <a:r>
              <a:rPr sz="1350" b="1" i="1" spc="15" baseline="24691" dirty="0">
                <a:solidFill>
                  <a:srgbClr val="DDDDDD"/>
                </a:solidFill>
                <a:latin typeface="Arial"/>
                <a:cs typeface="Arial"/>
              </a:rPr>
              <a:t>®</a:t>
            </a:r>
            <a:endParaRPr sz="1350" baseline="24691" dirty="0">
              <a:latin typeface="Arial"/>
              <a:cs typeface="Arial"/>
            </a:endParaRPr>
          </a:p>
        </p:txBody>
      </p:sp>
      <p:sp>
        <p:nvSpPr>
          <p:cNvPr id="15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pc="-5" dirty="0" smtClean="0"/>
              <a:t>Выбор </a:t>
            </a:r>
            <a:r>
              <a:rPr spc="-30" dirty="0" smtClean="0"/>
              <a:t>CAN</a:t>
            </a:r>
            <a:r>
              <a:rPr spc="5" dirty="0" smtClean="0"/>
              <a:t> </a:t>
            </a:r>
            <a:r>
              <a:rPr lang="ru-RU" dirty="0" smtClean="0"/>
              <a:t>шины</a:t>
            </a:r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173734"/>
            <a:ext cx="3601085" cy="3449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Выберите</a:t>
            </a:r>
            <a:r>
              <a:rPr sz="2400" spc="-5" dirty="0" smtClean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CAN </a:t>
            </a: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шину на которой находится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 TCM  </a:t>
            </a: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из меню</a:t>
            </a:r>
            <a:r>
              <a:rPr sz="2400" spc="-5" dirty="0" smtClean="0">
                <a:solidFill>
                  <a:srgbClr val="464648"/>
                </a:solidFill>
                <a:latin typeface="Arial"/>
                <a:cs typeface="Arial"/>
              </a:rPr>
              <a:t>  </a:t>
            </a: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“Channel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”, </a:t>
            </a:r>
            <a:r>
              <a:rPr lang="ru-RU" sz="2400" spc="-5" dirty="0" smtClean="0">
                <a:solidFill>
                  <a:srgbClr val="464648"/>
                </a:solidFill>
                <a:latin typeface="Arial"/>
                <a:cs typeface="Arial"/>
              </a:rPr>
              <a:t>и нажмите</a:t>
            </a:r>
            <a:r>
              <a:rPr sz="2400" spc="-90" dirty="0" smtClean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464648"/>
                </a:solidFill>
                <a:latin typeface="Arial"/>
                <a:cs typeface="Arial"/>
              </a:rPr>
              <a:t>“OK”</a:t>
            </a:r>
            <a:endParaRPr sz="2400" dirty="0">
              <a:latin typeface="Arial"/>
              <a:cs typeface="Arial"/>
            </a:endParaRPr>
          </a:p>
          <a:p>
            <a:pPr marL="756285" marR="5080" indent="-287020">
              <a:lnSpc>
                <a:spcPct val="100000"/>
              </a:lnSpc>
              <a:spcBef>
                <a:spcPts val="480"/>
              </a:spcBef>
              <a:tabLst>
                <a:tab pos="756285" algn="l"/>
              </a:tabLst>
            </a:pPr>
            <a:r>
              <a:rPr sz="1700" spc="-5" dirty="0">
                <a:solidFill>
                  <a:srgbClr val="006FC0"/>
                </a:solidFill>
                <a:latin typeface="Arial"/>
                <a:cs typeface="Arial"/>
              </a:rPr>
              <a:t>–	</a:t>
            </a:r>
            <a:r>
              <a:rPr sz="2000" i="1" spc="-5" dirty="0">
                <a:solidFill>
                  <a:srgbClr val="006FC0"/>
                </a:solidFill>
                <a:latin typeface="Arial"/>
                <a:cs typeface="Arial"/>
              </a:rPr>
              <a:t>Allison </a:t>
            </a:r>
            <a:r>
              <a:rPr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DOC</a:t>
            </a:r>
            <a:r>
              <a:rPr sz="1950" i="1" spc="-7" baseline="25641" dirty="0" smtClean="0">
                <a:solidFill>
                  <a:srgbClr val="006FC0"/>
                </a:solidFill>
                <a:latin typeface="Arial"/>
                <a:cs typeface="Arial"/>
              </a:rPr>
              <a:t>®</a:t>
            </a:r>
            <a:r>
              <a:rPr lang="ru-RU" sz="1950" i="1" spc="307" baseline="25641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2000" i="1" spc="-10" dirty="0" smtClean="0">
                <a:solidFill>
                  <a:srgbClr val="006FC0"/>
                </a:solidFill>
                <a:latin typeface="Arial"/>
                <a:cs typeface="Arial"/>
              </a:rPr>
              <a:t>автоматически подберёт скорость к выбранной </a:t>
            </a:r>
            <a:r>
              <a:rPr lang="en-US" sz="2000" i="1" spc="-10" dirty="0" smtClean="0">
                <a:solidFill>
                  <a:srgbClr val="006FC0"/>
                </a:solidFill>
                <a:latin typeface="Arial"/>
                <a:cs typeface="Arial"/>
              </a:rPr>
              <a:t>CAN</a:t>
            </a:r>
            <a:r>
              <a:rPr lang="ru-RU" sz="2000" i="1" spc="-10" dirty="0" smtClean="0">
                <a:solidFill>
                  <a:srgbClr val="006FC0"/>
                </a:solidFill>
                <a:latin typeface="Arial"/>
                <a:cs typeface="Arial"/>
              </a:rPr>
              <a:t> шине и подключится к </a:t>
            </a:r>
            <a:r>
              <a:rPr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TCM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417059" y="1275080"/>
            <a:ext cx="4612640" cy="25781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443476" y="1300480"/>
            <a:ext cx="4507103" cy="247307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37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4" name="object 7"/>
          <p:cNvSpPr txBox="1"/>
          <p:nvPr/>
        </p:nvSpPr>
        <p:spPr>
          <a:xfrm>
            <a:off x="637222" y="0"/>
            <a:ext cx="263144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i="1" dirty="0">
                <a:solidFill>
                  <a:srgbClr val="DDDDDD"/>
                </a:solidFill>
                <a:latin typeface="Arial"/>
                <a:cs typeface="Arial"/>
              </a:rPr>
              <a:t>CAN </a:t>
            </a: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шины</a:t>
            </a:r>
            <a:r>
              <a:rPr sz="1400" b="1" i="1" spc="-15" dirty="0" smtClean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lang="ru-RU" sz="1400" b="1" i="1" spc="-15" dirty="0" smtClean="0">
                <a:solidFill>
                  <a:srgbClr val="DDDDDD"/>
                </a:solidFill>
                <a:latin typeface="Arial"/>
                <a:cs typeface="Arial"/>
              </a:rPr>
              <a:t>в </a:t>
            </a:r>
            <a:r>
              <a:rPr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Allison</a:t>
            </a:r>
            <a:r>
              <a:rPr sz="1400" b="1" i="1" spc="-130" dirty="0" smtClean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sz="1400" b="1" i="1" spc="10" dirty="0">
                <a:solidFill>
                  <a:srgbClr val="DDDDDD"/>
                </a:solidFill>
                <a:latin typeface="Arial"/>
                <a:cs typeface="Arial"/>
              </a:rPr>
              <a:t>DOC</a:t>
            </a:r>
            <a:r>
              <a:rPr sz="1350" b="1" i="1" spc="15" baseline="24691" dirty="0">
                <a:solidFill>
                  <a:srgbClr val="DDDDDD"/>
                </a:solidFill>
                <a:latin typeface="Arial"/>
                <a:cs typeface="Arial"/>
              </a:rPr>
              <a:t>®</a:t>
            </a:r>
            <a:endParaRPr sz="1350" baseline="24691" dirty="0">
              <a:latin typeface="Arial"/>
              <a:cs typeface="Arial"/>
            </a:endParaRPr>
          </a:p>
        </p:txBody>
      </p:sp>
      <p:sp>
        <p:nvSpPr>
          <p:cNvPr id="15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0783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31190" y="382523"/>
            <a:ext cx="6122034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pc="-15" dirty="0" smtClean="0"/>
              <a:t>Выбор Адаптера и Протокола</a:t>
            </a:r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173734"/>
            <a:ext cx="3303270" cy="22236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Опции 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CAN </a:t>
            </a: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шины основаны на выборе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:</a:t>
            </a:r>
            <a:endParaRPr sz="2400" dirty="0">
              <a:latin typeface="Arial"/>
              <a:cs typeface="Arial"/>
            </a:endParaRPr>
          </a:p>
          <a:p>
            <a:pPr marL="756285" lvl="1" indent="-286385">
              <a:lnSpc>
                <a:spcPct val="100000"/>
              </a:lnSpc>
              <a:spcBef>
                <a:spcPts val="480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2000" i="1" spc="-10" dirty="0" smtClean="0">
                <a:solidFill>
                  <a:srgbClr val="006FC0"/>
                </a:solidFill>
                <a:latin typeface="Arial"/>
                <a:cs typeface="Arial"/>
              </a:rPr>
              <a:t>Поставщик - </a:t>
            </a:r>
            <a:r>
              <a:rPr sz="2000" i="1" spc="-10" dirty="0" smtClean="0">
                <a:solidFill>
                  <a:srgbClr val="006FC0"/>
                </a:solidFill>
                <a:latin typeface="Arial"/>
                <a:cs typeface="Arial"/>
              </a:rPr>
              <a:t>Vendor</a:t>
            </a:r>
            <a:endParaRPr sz="2000" dirty="0">
              <a:latin typeface="Arial"/>
              <a:cs typeface="Arial"/>
            </a:endParaRPr>
          </a:p>
          <a:p>
            <a:pPr marL="756285" lvl="1" indent="-286385">
              <a:lnSpc>
                <a:spcPct val="100000"/>
              </a:lnSpc>
              <a:spcBef>
                <a:spcPts val="480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Протокол - 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Protocol</a:t>
            </a:r>
            <a:endParaRPr sz="2000" dirty="0">
              <a:latin typeface="Arial"/>
              <a:cs typeface="Arial"/>
            </a:endParaRPr>
          </a:p>
          <a:p>
            <a:pPr marL="756285" lvl="1" indent="-286385">
              <a:lnSpc>
                <a:spcPct val="100000"/>
              </a:lnSpc>
              <a:spcBef>
                <a:spcPts val="480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Устройство - </a:t>
            </a:r>
            <a:r>
              <a:rPr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Device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016500" y="1000760"/>
            <a:ext cx="3995420" cy="22402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042915" y="1027302"/>
            <a:ext cx="3888486" cy="21336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888551" y="2795941"/>
            <a:ext cx="3749675" cy="20574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38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6" name="object 7"/>
          <p:cNvSpPr txBox="1"/>
          <p:nvPr/>
        </p:nvSpPr>
        <p:spPr>
          <a:xfrm>
            <a:off x="637222" y="0"/>
            <a:ext cx="263144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i="1" dirty="0">
                <a:solidFill>
                  <a:srgbClr val="DDDDDD"/>
                </a:solidFill>
                <a:latin typeface="Arial"/>
                <a:cs typeface="Arial"/>
              </a:rPr>
              <a:t>CAN </a:t>
            </a: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шины</a:t>
            </a:r>
            <a:r>
              <a:rPr sz="1400" b="1" i="1" spc="-15" dirty="0" smtClean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lang="ru-RU" sz="1400" b="1" i="1" spc="-15" dirty="0" smtClean="0">
                <a:solidFill>
                  <a:srgbClr val="DDDDDD"/>
                </a:solidFill>
                <a:latin typeface="Arial"/>
                <a:cs typeface="Arial"/>
              </a:rPr>
              <a:t>в </a:t>
            </a:r>
            <a:r>
              <a:rPr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Allison</a:t>
            </a:r>
            <a:r>
              <a:rPr sz="1400" b="1" i="1" spc="-130" dirty="0" smtClean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sz="1400" b="1" i="1" spc="10" dirty="0">
                <a:solidFill>
                  <a:srgbClr val="DDDDDD"/>
                </a:solidFill>
                <a:latin typeface="Arial"/>
                <a:cs typeface="Arial"/>
              </a:rPr>
              <a:t>DOC</a:t>
            </a:r>
            <a:r>
              <a:rPr sz="1350" b="1" i="1" spc="15" baseline="24691" dirty="0">
                <a:solidFill>
                  <a:srgbClr val="DDDDDD"/>
                </a:solidFill>
                <a:latin typeface="Arial"/>
                <a:cs typeface="Arial"/>
              </a:rPr>
              <a:t>®</a:t>
            </a:r>
            <a:endParaRPr sz="1350" baseline="24691" dirty="0">
              <a:latin typeface="Arial"/>
              <a:cs typeface="Arial"/>
            </a:endParaRPr>
          </a:p>
        </p:txBody>
      </p:sp>
      <p:sp>
        <p:nvSpPr>
          <p:cNvPr id="17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dirty="0" smtClean="0"/>
              <a:t>Польза обновлений</a:t>
            </a:r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173734"/>
            <a:ext cx="6304915" cy="33752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SzPct val="85416"/>
              <a:buChar char="•"/>
              <a:tabLst>
                <a:tab pos="354965" algn="l"/>
                <a:tab pos="355600" algn="l"/>
              </a:tabLst>
            </a:pPr>
            <a:r>
              <a:rPr lang="ru-RU" sz="2200" dirty="0" smtClean="0">
                <a:solidFill>
                  <a:srgbClr val="464648"/>
                </a:solidFill>
                <a:latin typeface="Arial"/>
                <a:cs typeface="Arial"/>
              </a:rPr>
              <a:t>Возможность сделать заказ он-</a:t>
            </a:r>
            <a:r>
              <a:rPr lang="ru-RU" sz="2200" dirty="0" err="1" smtClean="0">
                <a:solidFill>
                  <a:srgbClr val="464648"/>
                </a:solidFill>
                <a:latin typeface="Arial"/>
                <a:cs typeface="Arial"/>
              </a:rPr>
              <a:t>лайн</a:t>
            </a:r>
            <a:endParaRPr sz="22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SzPct val="85416"/>
              <a:buChar char="•"/>
              <a:tabLst>
                <a:tab pos="354965" algn="l"/>
                <a:tab pos="355600" algn="l"/>
              </a:tabLst>
            </a:pPr>
            <a:r>
              <a:rPr lang="ru-RU" sz="2200" dirty="0" smtClean="0">
                <a:solidFill>
                  <a:srgbClr val="464648"/>
                </a:solidFill>
                <a:latin typeface="Arial"/>
                <a:cs typeface="Arial"/>
              </a:rPr>
              <a:t>Больше информации</a:t>
            </a:r>
            <a:endParaRPr sz="2200" dirty="0">
              <a:latin typeface="Arial"/>
              <a:cs typeface="Arial"/>
            </a:endParaRPr>
          </a:p>
          <a:p>
            <a:pPr marL="756285" lvl="1" indent="-286385">
              <a:lnSpc>
                <a:spcPct val="100000"/>
              </a:lnSpc>
              <a:spcBef>
                <a:spcPts val="480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1600" i="1" dirty="0" smtClean="0">
                <a:solidFill>
                  <a:srgbClr val="006FC0"/>
                </a:solidFill>
                <a:latin typeface="Arial"/>
                <a:cs typeface="Arial"/>
              </a:rPr>
              <a:t>Где используется</a:t>
            </a:r>
          </a:p>
          <a:p>
            <a:pPr marL="756285" lvl="1" indent="-286385">
              <a:lnSpc>
                <a:spcPct val="100000"/>
              </a:lnSpc>
              <a:spcBef>
                <a:spcPts val="480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1600" i="1" spc="-5" dirty="0" smtClean="0">
                <a:solidFill>
                  <a:srgbClr val="006FC0"/>
                </a:solidFill>
                <a:latin typeface="Arial"/>
                <a:cs typeface="Arial"/>
              </a:rPr>
              <a:t>Улучшенная графика и видео о том, как используется</a:t>
            </a:r>
            <a:endParaRPr sz="16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60"/>
              </a:spcBef>
              <a:buSzPct val="85416"/>
              <a:buChar char="•"/>
              <a:tabLst>
                <a:tab pos="354965" algn="l"/>
                <a:tab pos="355600" algn="l"/>
              </a:tabLst>
            </a:pPr>
            <a:r>
              <a:rPr lang="ru-RU" sz="2200" dirty="0" smtClean="0">
                <a:solidFill>
                  <a:srgbClr val="464648"/>
                </a:solidFill>
                <a:latin typeface="Arial"/>
                <a:cs typeface="Arial"/>
              </a:rPr>
              <a:t>Статус доступности для заказа</a:t>
            </a:r>
            <a:endParaRPr sz="22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200" dirty="0" smtClean="0">
                <a:solidFill>
                  <a:srgbClr val="464648"/>
                </a:solidFill>
                <a:latin typeface="Arial"/>
                <a:cs typeface="Arial"/>
              </a:rPr>
              <a:t>Карта покупателя и Список Желаемых Покупок</a:t>
            </a:r>
            <a:endParaRPr sz="22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SzPct val="85416"/>
              <a:buChar char="•"/>
              <a:tabLst>
                <a:tab pos="354965" algn="l"/>
                <a:tab pos="355600" algn="l"/>
              </a:tabLst>
            </a:pPr>
            <a:r>
              <a:rPr lang="ru-RU" sz="2200" dirty="0" smtClean="0">
                <a:solidFill>
                  <a:srgbClr val="464648"/>
                </a:solidFill>
                <a:latin typeface="Arial"/>
                <a:cs typeface="Arial"/>
              </a:rPr>
              <a:t>Улучшенная Навигация</a:t>
            </a:r>
            <a:endParaRPr sz="22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SzPct val="85416"/>
              <a:buChar char="•"/>
              <a:tabLst>
                <a:tab pos="354965" algn="l"/>
                <a:tab pos="355600" algn="l"/>
              </a:tabLst>
            </a:pPr>
            <a:r>
              <a:rPr lang="ru-RU" sz="2200" dirty="0" smtClean="0">
                <a:solidFill>
                  <a:srgbClr val="464648"/>
                </a:solidFill>
                <a:latin typeface="Arial"/>
                <a:cs typeface="Arial"/>
              </a:rPr>
              <a:t>Поддержка многих языков и валют</a:t>
            </a:r>
            <a:endParaRPr sz="2200"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3</a:t>
            </a:r>
          </a:p>
        </p:txBody>
      </p:sp>
      <p:sp>
        <p:nvSpPr>
          <p:cNvPr id="12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912134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3" name="object 7"/>
          <p:cNvSpPr txBox="1"/>
          <p:nvPr/>
        </p:nvSpPr>
        <p:spPr>
          <a:xfrm>
            <a:off x="637222" y="0"/>
            <a:ext cx="27917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chemeClr val="bg1">
                    <a:lumMod val="85000"/>
                  </a:schemeClr>
                </a:solidFill>
                <a:latin typeface="Arial"/>
                <a:cs typeface="Arial"/>
              </a:rPr>
              <a:t>Спец. Инструмент Веб-сайт</a:t>
            </a:r>
            <a:endParaRPr sz="1400" b="1" i="1" dirty="0">
              <a:solidFill>
                <a:schemeClr val="bg1">
                  <a:lumMod val="85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dirty="0" smtClean="0"/>
              <a:t>Выбор Других Устройств</a:t>
            </a:r>
            <a:endParaRPr spc="-10"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201290"/>
            <a:ext cx="4052888" cy="29259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26670" indent="-342900" algn="just">
              <a:lnSpc>
                <a:spcPct val="89800"/>
              </a:lnSpc>
              <a:buSzPct val="84090"/>
              <a:buChar char="•"/>
              <a:tabLst>
                <a:tab pos="355600" algn="l"/>
              </a:tabLst>
            </a:pPr>
            <a:r>
              <a:rPr lang="ru-RU" sz="2000" spc="-5" dirty="0" smtClean="0">
                <a:solidFill>
                  <a:srgbClr val="464648"/>
                </a:solidFill>
                <a:latin typeface="Arial"/>
                <a:cs typeface="Arial"/>
              </a:rPr>
              <a:t>Другие</a:t>
            </a:r>
            <a:r>
              <a:rPr lang="ru-RU" sz="2000" spc="-5" dirty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000" spc="-10" dirty="0" smtClean="0">
                <a:solidFill>
                  <a:srgbClr val="464648"/>
                </a:solidFill>
                <a:latin typeface="Arial"/>
                <a:cs typeface="Arial"/>
              </a:rPr>
              <a:t>RP1210</a:t>
            </a:r>
            <a:r>
              <a:rPr lang="ru-RU" sz="2000" spc="-10" dirty="0" smtClean="0">
                <a:solidFill>
                  <a:srgbClr val="464648"/>
                </a:solidFill>
                <a:latin typeface="Arial"/>
                <a:cs typeface="Arial"/>
              </a:rPr>
              <a:t> драйверы установленные на компьютере можно увидеть в меню</a:t>
            </a:r>
            <a:r>
              <a:rPr lang="ru-RU" sz="2000" spc="-10" dirty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lang="ru-RU" sz="2000" spc="-10" dirty="0" smtClean="0">
                <a:solidFill>
                  <a:srgbClr val="464648"/>
                </a:solidFill>
                <a:latin typeface="Arial"/>
                <a:cs typeface="Arial"/>
              </a:rPr>
              <a:t>"</a:t>
            </a:r>
            <a:r>
              <a:rPr sz="2000" spc="-5" dirty="0" smtClean="0">
                <a:solidFill>
                  <a:srgbClr val="464648"/>
                </a:solidFill>
                <a:latin typeface="Arial"/>
                <a:cs typeface="Arial"/>
              </a:rPr>
              <a:t>vendor</a:t>
            </a:r>
            <a:r>
              <a:rPr lang="ru-RU" sz="2000" spc="-5" dirty="0">
                <a:solidFill>
                  <a:srgbClr val="464648"/>
                </a:solidFill>
                <a:latin typeface="Arial"/>
                <a:cs typeface="Arial"/>
              </a:rPr>
              <a:t>"</a:t>
            </a:r>
            <a:endParaRPr sz="2000" dirty="0">
              <a:latin typeface="Arial"/>
              <a:cs typeface="Arial"/>
            </a:endParaRPr>
          </a:p>
          <a:p>
            <a:pPr marL="756285" marR="5080" lvl="1" indent="-286385">
              <a:lnSpc>
                <a:spcPct val="90000"/>
              </a:lnSpc>
              <a:spcBef>
                <a:spcPts val="470"/>
              </a:spcBef>
              <a:buSzPct val="8421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1900" i="1" spc="-5" dirty="0" smtClean="0">
                <a:solidFill>
                  <a:srgbClr val="006FC0"/>
                </a:solidFill>
                <a:latin typeface="Arial"/>
                <a:cs typeface="Arial"/>
              </a:rPr>
              <a:t>Другие устройства не подтверждены </a:t>
            </a:r>
            <a:r>
              <a:rPr sz="1900" i="1" spc="-5" dirty="0" smtClean="0">
                <a:solidFill>
                  <a:srgbClr val="006FC0"/>
                </a:solidFill>
                <a:latin typeface="Arial"/>
                <a:cs typeface="Arial"/>
              </a:rPr>
              <a:t>Allison  </a:t>
            </a:r>
            <a:r>
              <a:rPr sz="1900" i="1" spc="5" dirty="0">
                <a:solidFill>
                  <a:srgbClr val="006FC0"/>
                </a:solidFill>
                <a:latin typeface="Arial"/>
                <a:cs typeface="Arial"/>
              </a:rPr>
              <a:t>DOC</a:t>
            </a:r>
            <a:r>
              <a:rPr sz="1875" i="1" spc="7" baseline="26666" dirty="0">
                <a:solidFill>
                  <a:srgbClr val="006FC0"/>
                </a:solidFill>
                <a:latin typeface="Arial"/>
                <a:cs typeface="Arial"/>
              </a:rPr>
              <a:t>®</a:t>
            </a:r>
            <a:endParaRPr sz="1875" baseline="26666" dirty="0">
              <a:latin typeface="Arial"/>
              <a:cs typeface="Arial"/>
            </a:endParaRPr>
          </a:p>
          <a:p>
            <a:pPr marL="756285" marR="107950" lvl="1" indent="-286385">
              <a:lnSpc>
                <a:spcPct val="90000"/>
              </a:lnSpc>
              <a:spcBef>
                <a:spcPts val="465"/>
              </a:spcBef>
              <a:buSzPct val="8421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1900" i="1" spc="-5" dirty="0" smtClean="0">
                <a:solidFill>
                  <a:srgbClr val="006FC0"/>
                </a:solidFill>
                <a:latin typeface="Arial"/>
                <a:cs typeface="Arial"/>
              </a:rPr>
              <a:t>Дополнительные опции подключения зависят от поставщика устройств и</a:t>
            </a:r>
            <a:r>
              <a:rPr lang="ru-RU" sz="1900" i="1" spc="-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1900" i="1" spc="-5" dirty="0" smtClean="0">
                <a:solidFill>
                  <a:srgbClr val="006FC0"/>
                </a:solidFill>
                <a:latin typeface="Arial"/>
                <a:cs typeface="Arial"/>
              </a:rPr>
              <a:t>соответствия </a:t>
            </a:r>
            <a:r>
              <a:rPr sz="1900" i="1" spc="-5" dirty="0" smtClean="0">
                <a:solidFill>
                  <a:srgbClr val="006FC0"/>
                </a:solidFill>
                <a:latin typeface="Arial"/>
                <a:cs typeface="Arial"/>
              </a:rPr>
              <a:t>RP1210</a:t>
            </a:r>
            <a:endParaRPr sz="19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668520" y="1234439"/>
            <a:ext cx="4417060" cy="24714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695190" y="1259966"/>
            <a:ext cx="4311015" cy="23653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39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4" name="object 7"/>
          <p:cNvSpPr txBox="1"/>
          <p:nvPr/>
        </p:nvSpPr>
        <p:spPr>
          <a:xfrm>
            <a:off x="637222" y="0"/>
            <a:ext cx="263144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i="1" dirty="0">
                <a:solidFill>
                  <a:srgbClr val="DDDDDD"/>
                </a:solidFill>
                <a:latin typeface="Arial"/>
                <a:cs typeface="Arial"/>
              </a:rPr>
              <a:t>CAN </a:t>
            </a: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шины</a:t>
            </a:r>
            <a:r>
              <a:rPr sz="1400" b="1" i="1" spc="-15" dirty="0" smtClean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lang="ru-RU" sz="1400" b="1" i="1" spc="-15" dirty="0" smtClean="0">
                <a:solidFill>
                  <a:srgbClr val="DDDDDD"/>
                </a:solidFill>
                <a:latin typeface="Arial"/>
                <a:cs typeface="Arial"/>
              </a:rPr>
              <a:t>в </a:t>
            </a:r>
            <a:r>
              <a:rPr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Allison</a:t>
            </a:r>
            <a:r>
              <a:rPr sz="1400" b="1" i="1" spc="-130" dirty="0" smtClean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sz="1400" b="1" i="1" spc="10" dirty="0">
                <a:solidFill>
                  <a:srgbClr val="DDDDDD"/>
                </a:solidFill>
                <a:latin typeface="Arial"/>
                <a:cs typeface="Arial"/>
              </a:rPr>
              <a:t>DOC</a:t>
            </a:r>
            <a:r>
              <a:rPr sz="1350" b="1" i="1" spc="15" baseline="24691" dirty="0">
                <a:solidFill>
                  <a:srgbClr val="DDDDDD"/>
                </a:solidFill>
                <a:latin typeface="Arial"/>
                <a:cs typeface="Arial"/>
              </a:rPr>
              <a:t>®</a:t>
            </a:r>
            <a:endParaRPr sz="1350" baseline="24691" dirty="0">
              <a:latin typeface="Arial"/>
              <a:cs typeface="Arial"/>
            </a:endParaRPr>
          </a:p>
        </p:txBody>
      </p:sp>
      <p:sp>
        <p:nvSpPr>
          <p:cNvPr id="15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35" dirty="0"/>
              <a:t>CAN </a:t>
            </a:r>
            <a:r>
              <a:rPr lang="ru-RU" dirty="0" smtClean="0"/>
              <a:t>шины в </a:t>
            </a:r>
            <a:r>
              <a:rPr dirty="0" smtClean="0"/>
              <a:t>TCM</a:t>
            </a:r>
            <a:r>
              <a:rPr spc="20" dirty="0" smtClean="0"/>
              <a:t> </a:t>
            </a:r>
            <a:r>
              <a:rPr dirty="0"/>
              <a:t>Reflash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36257" y="1173479"/>
            <a:ext cx="4440555" cy="23134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34290" indent="-342900">
              <a:lnSpc>
                <a:spcPct val="100000"/>
              </a:lnSpc>
              <a:buSzPct val="84090"/>
              <a:buChar char="•"/>
              <a:tabLst>
                <a:tab pos="354965" algn="l"/>
                <a:tab pos="355600" algn="l"/>
              </a:tabLst>
            </a:pPr>
            <a:r>
              <a:rPr lang="ru-RU" sz="2200" spc="-10" dirty="0" smtClean="0">
                <a:solidFill>
                  <a:srgbClr val="464648"/>
                </a:solidFill>
                <a:latin typeface="Arial"/>
                <a:cs typeface="Arial"/>
              </a:rPr>
              <a:t>Авто-обнаружение </a:t>
            </a:r>
            <a:r>
              <a:rPr sz="2200" spc="-10" dirty="0" smtClean="0">
                <a:solidFill>
                  <a:srgbClr val="464648"/>
                </a:solidFill>
                <a:latin typeface="Arial"/>
                <a:cs typeface="Arial"/>
              </a:rPr>
              <a:t>CAN </a:t>
            </a:r>
            <a:r>
              <a:rPr lang="ru-RU" sz="2200" spc="-5" dirty="0" smtClean="0">
                <a:solidFill>
                  <a:srgbClr val="464648"/>
                </a:solidFill>
                <a:latin typeface="Arial"/>
                <a:cs typeface="Arial"/>
              </a:rPr>
              <a:t>шины</a:t>
            </a:r>
            <a:r>
              <a:rPr lang="ru-RU" sz="2200" spc="-5" dirty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lang="ru-RU" sz="2200" spc="-5" dirty="0" smtClean="0">
                <a:solidFill>
                  <a:srgbClr val="464648"/>
                </a:solidFill>
                <a:latin typeface="Arial"/>
                <a:cs typeface="Arial"/>
              </a:rPr>
              <a:t>и ручной выбор доступны начиная с</a:t>
            </a:r>
            <a:r>
              <a:rPr sz="2200" spc="-5" dirty="0" smtClean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200" spc="5" dirty="0" smtClean="0">
                <a:solidFill>
                  <a:srgbClr val="464648"/>
                </a:solidFill>
                <a:latin typeface="Arial"/>
                <a:cs typeface="Arial"/>
              </a:rPr>
              <a:t>TCM  </a:t>
            </a:r>
            <a:r>
              <a:rPr sz="2200" spc="-5" dirty="0">
                <a:solidFill>
                  <a:srgbClr val="464648"/>
                </a:solidFill>
                <a:latin typeface="Arial"/>
                <a:cs typeface="Arial"/>
              </a:rPr>
              <a:t>Reflash</a:t>
            </a:r>
            <a:r>
              <a:rPr sz="2200" spc="-60" dirty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200" dirty="0">
                <a:solidFill>
                  <a:srgbClr val="464648"/>
                </a:solidFill>
                <a:latin typeface="Arial"/>
                <a:cs typeface="Arial"/>
              </a:rPr>
              <a:t>v4.2</a:t>
            </a:r>
            <a:endParaRPr sz="2200" dirty="0">
              <a:latin typeface="Arial"/>
              <a:cs typeface="Arial"/>
            </a:endParaRPr>
          </a:p>
          <a:p>
            <a:pPr marL="756285" marR="101600" lvl="1" indent="-286385">
              <a:lnSpc>
                <a:spcPct val="100000"/>
              </a:lnSpc>
              <a:spcBef>
                <a:spcPts val="459"/>
              </a:spcBef>
              <a:buSzPct val="8421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1900" i="1" spc="-5" dirty="0" smtClean="0">
                <a:solidFill>
                  <a:srgbClr val="006FC0"/>
                </a:solidFill>
                <a:latin typeface="Arial"/>
                <a:cs typeface="Arial"/>
              </a:rPr>
              <a:t>Доступно только на </a:t>
            </a:r>
            <a:r>
              <a:rPr sz="1900" i="1" spc="-5" dirty="0" smtClean="0">
                <a:solidFill>
                  <a:srgbClr val="006FC0"/>
                </a:solidFill>
                <a:latin typeface="Arial"/>
                <a:cs typeface="Arial"/>
              </a:rPr>
              <a:t>Gen</a:t>
            </a:r>
            <a:r>
              <a:rPr lang="ru-RU" sz="1900" i="1" spc="-5" dirty="0" smtClean="0">
                <a:solidFill>
                  <a:srgbClr val="006FC0"/>
                </a:solidFill>
                <a:latin typeface="Arial"/>
                <a:cs typeface="Arial"/>
              </a:rPr>
              <a:t>5</a:t>
            </a:r>
            <a:r>
              <a:rPr sz="1900" i="1" spc="-20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endParaRPr sz="1900" dirty="0">
              <a:latin typeface="Arial"/>
              <a:cs typeface="Arial"/>
            </a:endParaRPr>
          </a:p>
          <a:p>
            <a:pPr marL="756285" marR="5080" lvl="1" indent="-286385">
              <a:lnSpc>
                <a:spcPct val="100000"/>
              </a:lnSpc>
              <a:spcBef>
                <a:spcPts val="455"/>
              </a:spcBef>
              <a:buSzPct val="8421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1900" i="1" spc="-5" dirty="0" smtClean="0">
                <a:solidFill>
                  <a:srgbClr val="006FC0"/>
                </a:solidFill>
                <a:latin typeface="Arial"/>
                <a:cs typeface="Arial"/>
              </a:rPr>
              <a:t>Требования к Адаптеру для </a:t>
            </a:r>
            <a:r>
              <a:rPr sz="1900" i="1" dirty="0" smtClean="0">
                <a:solidFill>
                  <a:srgbClr val="006FC0"/>
                </a:solidFill>
                <a:latin typeface="Arial"/>
                <a:cs typeface="Arial"/>
              </a:rPr>
              <a:t>TCM </a:t>
            </a:r>
            <a:r>
              <a:rPr sz="1900" i="1" dirty="0">
                <a:solidFill>
                  <a:srgbClr val="006FC0"/>
                </a:solidFill>
                <a:latin typeface="Arial"/>
                <a:cs typeface="Arial"/>
              </a:rPr>
              <a:t>Reflash </a:t>
            </a:r>
            <a:r>
              <a:rPr sz="1900" i="1" spc="-5" dirty="0">
                <a:solidFill>
                  <a:srgbClr val="006FC0"/>
                </a:solidFill>
                <a:latin typeface="Arial"/>
                <a:cs typeface="Arial"/>
              </a:rPr>
              <a:t>V4.2 </a:t>
            </a:r>
            <a:r>
              <a:rPr lang="ru-RU" sz="1900" i="1" dirty="0" smtClean="0">
                <a:solidFill>
                  <a:srgbClr val="006FC0"/>
                </a:solidFill>
                <a:latin typeface="Arial"/>
                <a:cs typeface="Arial"/>
              </a:rPr>
              <a:t>те же что и к</a:t>
            </a:r>
            <a:r>
              <a:rPr sz="1900" i="1" spc="-5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900" i="1" dirty="0">
                <a:solidFill>
                  <a:srgbClr val="006FC0"/>
                </a:solidFill>
                <a:latin typeface="Arial"/>
                <a:cs typeface="Arial"/>
              </a:rPr>
              <a:t>DOC</a:t>
            </a:r>
            <a:r>
              <a:rPr sz="1900" i="1" spc="-3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1900" i="1" spc="-5" dirty="0">
                <a:solidFill>
                  <a:srgbClr val="006FC0"/>
                </a:solidFill>
                <a:latin typeface="Arial"/>
                <a:cs typeface="Arial"/>
              </a:rPr>
              <a:t>V2017.1</a:t>
            </a:r>
            <a:endParaRPr sz="19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869940" y="1117600"/>
            <a:ext cx="2760980" cy="33451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896483" y="1142809"/>
            <a:ext cx="2655062" cy="323888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37222" y="0"/>
            <a:ext cx="3402329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400" b="1" i="1" dirty="0" smtClean="0">
                <a:solidFill>
                  <a:srgbClr val="DDDDDD"/>
                </a:solidFill>
                <a:latin typeface="Arial"/>
                <a:cs typeface="Arial"/>
              </a:rPr>
              <a:t>CAN </a:t>
            </a:r>
            <a:r>
              <a:rPr lang="ru-RU" sz="1400" b="1" i="1" dirty="0" smtClean="0">
                <a:solidFill>
                  <a:srgbClr val="DDDDDD"/>
                </a:solidFill>
                <a:latin typeface="Arial"/>
                <a:cs typeface="Arial"/>
              </a:rPr>
              <a:t>шины в </a:t>
            </a:r>
            <a:r>
              <a:rPr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Allison </a:t>
            </a:r>
            <a:r>
              <a:rPr sz="1400" b="1" i="1" dirty="0">
                <a:solidFill>
                  <a:srgbClr val="DDDDDD"/>
                </a:solidFill>
                <a:latin typeface="Arial"/>
                <a:cs typeface="Arial"/>
              </a:rPr>
              <a:t>TCM</a:t>
            </a:r>
            <a:r>
              <a:rPr sz="1400" b="1" i="1" spc="-85" dirty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sz="1400" b="1" i="1" spc="-5" dirty="0">
                <a:solidFill>
                  <a:srgbClr val="DDDDDD"/>
                </a:solidFill>
                <a:latin typeface="Arial"/>
                <a:cs typeface="Arial"/>
              </a:rPr>
              <a:t>Reflash™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40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4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31190" y="382523"/>
            <a:ext cx="721741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pc="-5" dirty="0" smtClean="0"/>
              <a:t>Установка Устройства</a:t>
            </a:r>
            <a:r>
              <a:rPr spc="-5" dirty="0" smtClean="0"/>
              <a:t>/</a:t>
            </a:r>
            <a:r>
              <a:rPr lang="ru-RU" spc="-5" dirty="0" smtClean="0"/>
              <a:t>Подключения</a:t>
            </a:r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173734"/>
            <a:ext cx="2993390" cy="3082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103505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spc="-135" dirty="0" smtClean="0">
                <a:solidFill>
                  <a:srgbClr val="464648"/>
                </a:solidFill>
                <a:latin typeface="Arial"/>
                <a:cs typeface="Arial"/>
              </a:rPr>
              <a:t>Для изменения адаптера и соединения</a:t>
            </a:r>
            <a:r>
              <a:rPr sz="2400" spc="-5" dirty="0" smtClean="0">
                <a:solidFill>
                  <a:srgbClr val="464648"/>
                </a:solidFill>
                <a:latin typeface="Arial"/>
                <a:cs typeface="Arial"/>
              </a:rPr>
              <a:t>:</a:t>
            </a:r>
            <a:endParaRPr sz="2400" dirty="0">
              <a:latin typeface="Arial"/>
              <a:cs typeface="Arial"/>
            </a:endParaRPr>
          </a:p>
          <a:p>
            <a:pPr marL="756285" marR="5080" lvl="1" indent="-286385">
              <a:lnSpc>
                <a:spcPct val="100000"/>
              </a:lnSpc>
              <a:spcBef>
                <a:spcPts val="480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Выберите</a:t>
            </a:r>
            <a:r>
              <a:rPr sz="2000" i="1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2000" i="1" dirty="0">
                <a:solidFill>
                  <a:srgbClr val="006FC0"/>
                </a:solidFill>
                <a:latin typeface="Arial"/>
                <a:cs typeface="Arial"/>
              </a:rPr>
              <a:t>“Application  Setup” </a:t>
            </a: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из меню </a:t>
            </a:r>
            <a:r>
              <a:rPr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File,</a:t>
            </a:r>
            <a:r>
              <a:rPr sz="2000" i="1" spc="-95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2000" b="1" i="1" spc="-25" dirty="0" smtClean="0">
                <a:solidFill>
                  <a:srgbClr val="006FC0"/>
                </a:solidFill>
                <a:latin typeface="Arial"/>
                <a:cs typeface="Arial"/>
              </a:rPr>
              <a:t>или</a:t>
            </a:r>
            <a:r>
              <a:rPr sz="2000" b="1" i="1" spc="-25" dirty="0" smtClean="0">
                <a:solidFill>
                  <a:srgbClr val="006FC0"/>
                </a:solidFill>
                <a:latin typeface="Arial"/>
                <a:cs typeface="Arial"/>
              </a:rPr>
              <a:t>...</a:t>
            </a:r>
            <a:endParaRPr sz="2000" dirty="0">
              <a:latin typeface="Arial"/>
              <a:cs typeface="Arial"/>
            </a:endParaRPr>
          </a:p>
          <a:p>
            <a:pPr marL="756285" marR="89535" lvl="1" indent="-286385">
              <a:lnSpc>
                <a:spcPct val="100000"/>
              </a:lnSpc>
              <a:spcBef>
                <a:spcPts val="480"/>
              </a:spcBef>
              <a:buSzPct val="85000"/>
              <a:buFont typeface="Arial"/>
              <a:buChar char="–"/>
              <a:tabLst>
                <a:tab pos="756285" algn="l"/>
                <a:tab pos="756920" algn="l"/>
              </a:tabLst>
            </a:pPr>
            <a:r>
              <a:rPr lang="ru-RU" sz="2000" i="1" spc="-5" dirty="0" smtClean="0">
                <a:solidFill>
                  <a:srgbClr val="006FC0"/>
                </a:solidFill>
                <a:latin typeface="Arial"/>
                <a:cs typeface="Arial"/>
              </a:rPr>
              <a:t>Нажмите </a:t>
            </a:r>
            <a:r>
              <a:rPr sz="2000" i="1" spc="-15" dirty="0" smtClean="0">
                <a:solidFill>
                  <a:srgbClr val="006FC0"/>
                </a:solidFill>
                <a:latin typeface="Arial"/>
                <a:cs typeface="Arial"/>
              </a:rPr>
              <a:t>“Translator</a:t>
            </a:r>
            <a:r>
              <a:rPr sz="2000" i="1" spc="-120" dirty="0" smtClean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2000" i="1" dirty="0">
                <a:solidFill>
                  <a:srgbClr val="006FC0"/>
                </a:solidFill>
                <a:latin typeface="Arial"/>
                <a:cs typeface="Arial"/>
              </a:rPr>
              <a:t>Device”  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048759" y="1104900"/>
            <a:ext cx="5095240" cy="37211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074795" y="1130553"/>
            <a:ext cx="5032883" cy="361530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538220" y="1389380"/>
            <a:ext cx="795020" cy="110744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582542" y="1525016"/>
            <a:ext cx="594995" cy="909955"/>
          </a:xfrm>
          <a:custGeom>
            <a:avLst/>
            <a:gdLst/>
            <a:ahLst/>
            <a:cxnLst/>
            <a:rect l="l" t="t" r="r" b="b"/>
            <a:pathLst>
              <a:path w="594995" h="909955">
                <a:moveTo>
                  <a:pt x="567669" y="42363"/>
                </a:moveTo>
                <a:lnTo>
                  <a:pt x="545244" y="53720"/>
                </a:lnTo>
                <a:lnTo>
                  <a:pt x="0" y="895731"/>
                </a:lnTo>
                <a:lnTo>
                  <a:pt x="21336" y="909574"/>
                </a:lnTo>
                <a:lnTo>
                  <a:pt x="566478" y="67411"/>
                </a:lnTo>
                <a:lnTo>
                  <a:pt x="567669" y="42363"/>
                </a:lnTo>
                <a:close/>
              </a:path>
              <a:path w="594995" h="909955">
                <a:moveTo>
                  <a:pt x="594332" y="14350"/>
                </a:moveTo>
                <a:lnTo>
                  <a:pt x="570738" y="14350"/>
                </a:lnTo>
                <a:lnTo>
                  <a:pt x="591947" y="28067"/>
                </a:lnTo>
                <a:lnTo>
                  <a:pt x="566478" y="67411"/>
                </a:lnTo>
                <a:lnTo>
                  <a:pt x="564515" y="108712"/>
                </a:lnTo>
                <a:lnTo>
                  <a:pt x="564261" y="115697"/>
                </a:lnTo>
                <a:lnTo>
                  <a:pt x="569595" y="121666"/>
                </a:lnTo>
                <a:lnTo>
                  <a:pt x="576707" y="122047"/>
                </a:lnTo>
                <a:lnTo>
                  <a:pt x="583692" y="122300"/>
                </a:lnTo>
                <a:lnTo>
                  <a:pt x="589661" y="116967"/>
                </a:lnTo>
                <a:lnTo>
                  <a:pt x="589973" y="108712"/>
                </a:lnTo>
                <a:lnTo>
                  <a:pt x="594332" y="14350"/>
                </a:lnTo>
                <a:close/>
              </a:path>
              <a:path w="594995" h="909955">
                <a:moveTo>
                  <a:pt x="594995" y="0"/>
                </a:moveTo>
                <a:lnTo>
                  <a:pt x="490601" y="52832"/>
                </a:lnTo>
                <a:lnTo>
                  <a:pt x="488061" y="60451"/>
                </a:lnTo>
                <a:lnTo>
                  <a:pt x="491236" y="66801"/>
                </a:lnTo>
                <a:lnTo>
                  <a:pt x="494411" y="73025"/>
                </a:lnTo>
                <a:lnTo>
                  <a:pt x="502031" y="75564"/>
                </a:lnTo>
                <a:lnTo>
                  <a:pt x="545244" y="53720"/>
                </a:lnTo>
                <a:lnTo>
                  <a:pt x="570738" y="14350"/>
                </a:lnTo>
                <a:lnTo>
                  <a:pt x="594332" y="14350"/>
                </a:lnTo>
                <a:lnTo>
                  <a:pt x="594995" y="0"/>
                </a:lnTo>
                <a:close/>
              </a:path>
              <a:path w="594995" h="909955">
                <a:moveTo>
                  <a:pt x="580360" y="20574"/>
                </a:moveTo>
                <a:lnTo>
                  <a:pt x="568706" y="20574"/>
                </a:lnTo>
                <a:lnTo>
                  <a:pt x="587121" y="32512"/>
                </a:lnTo>
                <a:lnTo>
                  <a:pt x="567669" y="42363"/>
                </a:lnTo>
                <a:lnTo>
                  <a:pt x="566478" y="67411"/>
                </a:lnTo>
                <a:lnTo>
                  <a:pt x="591947" y="28067"/>
                </a:lnTo>
                <a:lnTo>
                  <a:pt x="580360" y="20574"/>
                </a:lnTo>
                <a:close/>
              </a:path>
              <a:path w="594995" h="909955">
                <a:moveTo>
                  <a:pt x="570738" y="14350"/>
                </a:moveTo>
                <a:lnTo>
                  <a:pt x="545244" y="53720"/>
                </a:lnTo>
                <a:lnTo>
                  <a:pt x="567669" y="42363"/>
                </a:lnTo>
                <a:lnTo>
                  <a:pt x="568706" y="20574"/>
                </a:lnTo>
                <a:lnTo>
                  <a:pt x="580360" y="20574"/>
                </a:lnTo>
                <a:lnTo>
                  <a:pt x="570738" y="14350"/>
                </a:lnTo>
                <a:close/>
              </a:path>
              <a:path w="594995" h="909955">
                <a:moveTo>
                  <a:pt x="568706" y="20574"/>
                </a:moveTo>
                <a:lnTo>
                  <a:pt x="567669" y="42363"/>
                </a:lnTo>
                <a:lnTo>
                  <a:pt x="587121" y="32512"/>
                </a:lnTo>
                <a:lnTo>
                  <a:pt x="568706" y="20574"/>
                </a:lnTo>
                <a:close/>
              </a:path>
            </a:pathLst>
          </a:custGeom>
          <a:solidFill>
            <a:srgbClr val="E60A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512820" y="3726179"/>
            <a:ext cx="1569720" cy="72897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556508" y="3748785"/>
            <a:ext cx="1369695" cy="549910"/>
          </a:xfrm>
          <a:custGeom>
            <a:avLst/>
            <a:gdLst/>
            <a:ahLst/>
            <a:cxnLst/>
            <a:rect l="l" t="t" r="r" b="b"/>
            <a:pathLst>
              <a:path w="1369695" h="549910">
                <a:moveTo>
                  <a:pt x="1297708" y="516752"/>
                </a:moveTo>
                <a:lnTo>
                  <a:pt x="1250188" y="524675"/>
                </a:lnTo>
                <a:lnTo>
                  <a:pt x="1245489" y="531215"/>
                </a:lnTo>
                <a:lnTo>
                  <a:pt x="1247775" y="545058"/>
                </a:lnTo>
                <a:lnTo>
                  <a:pt x="1254252" y="549732"/>
                </a:lnTo>
                <a:lnTo>
                  <a:pt x="1352145" y="533438"/>
                </a:lnTo>
                <a:lnTo>
                  <a:pt x="1341627" y="533438"/>
                </a:lnTo>
                <a:lnTo>
                  <a:pt x="1297708" y="516752"/>
                </a:lnTo>
                <a:close/>
              </a:path>
              <a:path w="1369695" h="549910">
                <a:moveTo>
                  <a:pt x="1322596" y="512603"/>
                </a:moveTo>
                <a:lnTo>
                  <a:pt x="1297708" y="516752"/>
                </a:lnTo>
                <a:lnTo>
                  <a:pt x="1341627" y="533438"/>
                </a:lnTo>
                <a:lnTo>
                  <a:pt x="1343108" y="529539"/>
                </a:lnTo>
                <a:lnTo>
                  <a:pt x="1336293" y="529539"/>
                </a:lnTo>
                <a:lnTo>
                  <a:pt x="1322596" y="512603"/>
                </a:lnTo>
                <a:close/>
              </a:path>
              <a:path w="1369695" h="549910">
                <a:moveTo>
                  <a:pt x="1288161" y="438657"/>
                </a:moveTo>
                <a:lnTo>
                  <a:pt x="1277239" y="447471"/>
                </a:lnTo>
                <a:lnTo>
                  <a:pt x="1276477" y="455472"/>
                </a:lnTo>
                <a:lnTo>
                  <a:pt x="1280794" y="460921"/>
                </a:lnTo>
                <a:lnTo>
                  <a:pt x="1306752" y="493014"/>
                </a:lnTo>
                <a:lnTo>
                  <a:pt x="1350644" y="509689"/>
                </a:lnTo>
                <a:lnTo>
                  <a:pt x="1341627" y="533438"/>
                </a:lnTo>
                <a:lnTo>
                  <a:pt x="1352145" y="533438"/>
                </a:lnTo>
                <a:lnTo>
                  <a:pt x="1369694" y="530517"/>
                </a:lnTo>
                <a:lnTo>
                  <a:pt x="1300606" y="444957"/>
                </a:lnTo>
                <a:lnTo>
                  <a:pt x="1296162" y="439508"/>
                </a:lnTo>
                <a:lnTo>
                  <a:pt x="1288161" y="438657"/>
                </a:lnTo>
                <a:close/>
              </a:path>
              <a:path w="1369695" h="549910">
                <a:moveTo>
                  <a:pt x="1344040" y="509028"/>
                </a:moveTo>
                <a:lnTo>
                  <a:pt x="1322596" y="512603"/>
                </a:lnTo>
                <a:lnTo>
                  <a:pt x="1336293" y="529539"/>
                </a:lnTo>
                <a:lnTo>
                  <a:pt x="1344040" y="509028"/>
                </a:lnTo>
                <a:close/>
              </a:path>
              <a:path w="1369695" h="549910">
                <a:moveTo>
                  <a:pt x="1348906" y="509028"/>
                </a:moveTo>
                <a:lnTo>
                  <a:pt x="1344040" y="509028"/>
                </a:lnTo>
                <a:lnTo>
                  <a:pt x="1336293" y="529539"/>
                </a:lnTo>
                <a:lnTo>
                  <a:pt x="1343108" y="529539"/>
                </a:lnTo>
                <a:lnTo>
                  <a:pt x="1350644" y="509689"/>
                </a:lnTo>
                <a:lnTo>
                  <a:pt x="1348906" y="509028"/>
                </a:lnTo>
                <a:close/>
              </a:path>
              <a:path w="1369695" h="549910">
                <a:moveTo>
                  <a:pt x="9016" y="0"/>
                </a:moveTo>
                <a:lnTo>
                  <a:pt x="0" y="23748"/>
                </a:lnTo>
                <a:lnTo>
                  <a:pt x="1297708" y="516752"/>
                </a:lnTo>
                <a:lnTo>
                  <a:pt x="1322596" y="512603"/>
                </a:lnTo>
                <a:lnTo>
                  <a:pt x="1306752" y="493014"/>
                </a:lnTo>
                <a:lnTo>
                  <a:pt x="9016" y="0"/>
                </a:lnTo>
                <a:close/>
              </a:path>
              <a:path w="1369695" h="549910">
                <a:moveTo>
                  <a:pt x="1306752" y="493014"/>
                </a:moveTo>
                <a:lnTo>
                  <a:pt x="1322596" y="512603"/>
                </a:lnTo>
                <a:lnTo>
                  <a:pt x="1344040" y="509028"/>
                </a:lnTo>
                <a:lnTo>
                  <a:pt x="1348906" y="509028"/>
                </a:lnTo>
                <a:lnTo>
                  <a:pt x="1306752" y="493014"/>
                </a:lnTo>
                <a:close/>
              </a:path>
            </a:pathLst>
          </a:custGeom>
          <a:solidFill>
            <a:srgbClr val="E60A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760720" y="982980"/>
            <a:ext cx="2319020" cy="19126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797296" y="1018666"/>
            <a:ext cx="2192908" cy="178765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792470" y="1013967"/>
            <a:ext cx="2202815" cy="1797685"/>
          </a:xfrm>
          <a:custGeom>
            <a:avLst/>
            <a:gdLst/>
            <a:ahLst/>
            <a:cxnLst/>
            <a:rect l="l" t="t" r="r" b="b"/>
            <a:pathLst>
              <a:path w="2202815" h="1797685">
                <a:moveTo>
                  <a:pt x="0" y="1797176"/>
                </a:moveTo>
                <a:lnTo>
                  <a:pt x="2202433" y="1797176"/>
                </a:lnTo>
                <a:lnTo>
                  <a:pt x="2202433" y="0"/>
                </a:lnTo>
                <a:lnTo>
                  <a:pt x="0" y="0"/>
                </a:lnTo>
                <a:lnTo>
                  <a:pt x="0" y="1797176"/>
                </a:lnTo>
                <a:close/>
              </a:path>
            </a:pathLst>
          </a:custGeom>
          <a:ln w="9525">
            <a:solidFill>
              <a:srgbClr val="363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846953" y="1294383"/>
            <a:ext cx="1346200" cy="283845"/>
          </a:xfrm>
          <a:custGeom>
            <a:avLst/>
            <a:gdLst/>
            <a:ahLst/>
            <a:cxnLst/>
            <a:rect l="l" t="t" r="r" b="b"/>
            <a:pathLst>
              <a:path w="1346200" h="283844">
                <a:moveTo>
                  <a:pt x="0" y="141604"/>
                </a:moveTo>
                <a:lnTo>
                  <a:pt x="34315" y="96885"/>
                </a:lnTo>
                <a:lnTo>
                  <a:pt x="91896" y="70179"/>
                </a:lnTo>
                <a:lnTo>
                  <a:pt x="129865" y="58018"/>
                </a:lnTo>
                <a:lnTo>
                  <a:pt x="173405" y="46769"/>
                </a:lnTo>
                <a:lnTo>
                  <a:pt x="222105" y="36517"/>
                </a:lnTo>
                <a:lnTo>
                  <a:pt x="275554" y="27350"/>
                </a:lnTo>
                <a:lnTo>
                  <a:pt x="333342" y="19355"/>
                </a:lnTo>
                <a:lnTo>
                  <a:pt x="395057" y="12619"/>
                </a:lnTo>
                <a:lnTo>
                  <a:pt x="460288" y="7228"/>
                </a:lnTo>
                <a:lnTo>
                  <a:pt x="528625" y="3270"/>
                </a:lnTo>
                <a:lnTo>
                  <a:pt x="599657" y="832"/>
                </a:lnTo>
                <a:lnTo>
                  <a:pt x="672973" y="0"/>
                </a:lnTo>
                <a:lnTo>
                  <a:pt x="746288" y="832"/>
                </a:lnTo>
                <a:lnTo>
                  <a:pt x="817320" y="3270"/>
                </a:lnTo>
                <a:lnTo>
                  <a:pt x="885657" y="7228"/>
                </a:lnTo>
                <a:lnTo>
                  <a:pt x="950888" y="12619"/>
                </a:lnTo>
                <a:lnTo>
                  <a:pt x="1012603" y="19355"/>
                </a:lnTo>
                <a:lnTo>
                  <a:pt x="1070391" y="27350"/>
                </a:lnTo>
                <a:lnTo>
                  <a:pt x="1123840" y="36517"/>
                </a:lnTo>
                <a:lnTo>
                  <a:pt x="1172540" y="46769"/>
                </a:lnTo>
                <a:lnTo>
                  <a:pt x="1216080" y="58018"/>
                </a:lnTo>
                <a:lnTo>
                  <a:pt x="1254049" y="70179"/>
                </a:lnTo>
                <a:lnTo>
                  <a:pt x="1311630" y="96885"/>
                </a:lnTo>
                <a:lnTo>
                  <a:pt x="1341996" y="126193"/>
                </a:lnTo>
                <a:lnTo>
                  <a:pt x="1345946" y="141604"/>
                </a:lnTo>
                <a:lnTo>
                  <a:pt x="1341996" y="157040"/>
                </a:lnTo>
                <a:lnTo>
                  <a:pt x="1311630" y="186386"/>
                </a:lnTo>
                <a:lnTo>
                  <a:pt x="1254049" y="213120"/>
                </a:lnTo>
                <a:lnTo>
                  <a:pt x="1216080" y="225290"/>
                </a:lnTo>
                <a:lnTo>
                  <a:pt x="1172540" y="236548"/>
                </a:lnTo>
                <a:lnTo>
                  <a:pt x="1123840" y="246806"/>
                </a:lnTo>
                <a:lnTo>
                  <a:pt x="1070391" y="255978"/>
                </a:lnTo>
                <a:lnTo>
                  <a:pt x="1012603" y="263976"/>
                </a:lnTo>
                <a:lnTo>
                  <a:pt x="950888" y="270715"/>
                </a:lnTo>
                <a:lnTo>
                  <a:pt x="885657" y="276107"/>
                </a:lnTo>
                <a:lnTo>
                  <a:pt x="817320" y="280065"/>
                </a:lnTo>
                <a:lnTo>
                  <a:pt x="746288" y="282504"/>
                </a:lnTo>
                <a:lnTo>
                  <a:pt x="672973" y="283337"/>
                </a:lnTo>
                <a:lnTo>
                  <a:pt x="599657" y="282504"/>
                </a:lnTo>
                <a:lnTo>
                  <a:pt x="528625" y="280065"/>
                </a:lnTo>
                <a:lnTo>
                  <a:pt x="460288" y="276107"/>
                </a:lnTo>
                <a:lnTo>
                  <a:pt x="395057" y="270715"/>
                </a:lnTo>
                <a:lnTo>
                  <a:pt x="333342" y="263976"/>
                </a:lnTo>
                <a:lnTo>
                  <a:pt x="275554" y="255978"/>
                </a:lnTo>
                <a:lnTo>
                  <a:pt x="222105" y="246806"/>
                </a:lnTo>
                <a:lnTo>
                  <a:pt x="173405" y="236548"/>
                </a:lnTo>
                <a:lnTo>
                  <a:pt x="129865" y="225290"/>
                </a:lnTo>
                <a:lnTo>
                  <a:pt x="91896" y="213120"/>
                </a:lnTo>
                <a:lnTo>
                  <a:pt x="34315" y="186386"/>
                </a:lnTo>
                <a:lnTo>
                  <a:pt x="3949" y="157040"/>
                </a:lnTo>
                <a:lnTo>
                  <a:pt x="0" y="141604"/>
                </a:lnTo>
                <a:close/>
              </a:path>
            </a:pathLst>
          </a:custGeom>
          <a:ln w="2540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158740" y="1397000"/>
            <a:ext cx="721360" cy="31242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203063" y="1473708"/>
            <a:ext cx="521970" cy="118110"/>
          </a:xfrm>
          <a:custGeom>
            <a:avLst/>
            <a:gdLst/>
            <a:ahLst/>
            <a:cxnLst/>
            <a:rect l="l" t="t" r="r" b="b"/>
            <a:pathLst>
              <a:path w="521970" h="118109">
                <a:moveTo>
                  <a:pt x="471260" y="58864"/>
                </a:moveTo>
                <a:lnTo>
                  <a:pt x="407797" y="95884"/>
                </a:lnTo>
                <a:lnTo>
                  <a:pt x="405764" y="103631"/>
                </a:lnTo>
                <a:lnTo>
                  <a:pt x="412876" y="115824"/>
                </a:lnTo>
                <a:lnTo>
                  <a:pt x="420624" y="117855"/>
                </a:lnTo>
                <a:lnTo>
                  <a:pt x="426592" y="114300"/>
                </a:lnTo>
                <a:lnTo>
                  <a:pt x="499898" y="71627"/>
                </a:lnTo>
                <a:lnTo>
                  <a:pt x="496442" y="71627"/>
                </a:lnTo>
                <a:lnTo>
                  <a:pt x="496442" y="69850"/>
                </a:lnTo>
                <a:lnTo>
                  <a:pt x="490092" y="69850"/>
                </a:lnTo>
                <a:lnTo>
                  <a:pt x="471260" y="58864"/>
                </a:lnTo>
                <a:close/>
              </a:path>
              <a:path w="521970" h="118109">
                <a:moveTo>
                  <a:pt x="449598" y="46227"/>
                </a:moveTo>
                <a:lnTo>
                  <a:pt x="0" y="46227"/>
                </a:lnTo>
                <a:lnTo>
                  <a:pt x="0" y="71627"/>
                </a:lnTo>
                <a:lnTo>
                  <a:pt x="449380" y="71627"/>
                </a:lnTo>
                <a:lnTo>
                  <a:pt x="471260" y="58864"/>
                </a:lnTo>
                <a:lnTo>
                  <a:pt x="449598" y="46227"/>
                </a:lnTo>
                <a:close/>
              </a:path>
              <a:path w="521970" h="118109">
                <a:moveTo>
                  <a:pt x="499948" y="46227"/>
                </a:moveTo>
                <a:lnTo>
                  <a:pt x="496442" y="46227"/>
                </a:lnTo>
                <a:lnTo>
                  <a:pt x="496442" y="71627"/>
                </a:lnTo>
                <a:lnTo>
                  <a:pt x="499898" y="71627"/>
                </a:lnTo>
                <a:lnTo>
                  <a:pt x="521715" y="58927"/>
                </a:lnTo>
                <a:lnTo>
                  <a:pt x="499948" y="46227"/>
                </a:lnTo>
                <a:close/>
              </a:path>
              <a:path w="521970" h="118109">
                <a:moveTo>
                  <a:pt x="490092" y="47878"/>
                </a:moveTo>
                <a:lnTo>
                  <a:pt x="471260" y="58864"/>
                </a:lnTo>
                <a:lnTo>
                  <a:pt x="490092" y="69850"/>
                </a:lnTo>
                <a:lnTo>
                  <a:pt x="490092" y="47878"/>
                </a:lnTo>
                <a:close/>
              </a:path>
              <a:path w="521970" h="118109">
                <a:moveTo>
                  <a:pt x="496442" y="47878"/>
                </a:moveTo>
                <a:lnTo>
                  <a:pt x="490092" y="47878"/>
                </a:lnTo>
                <a:lnTo>
                  <a:pt x="490092" y="69850"/>
                </a:lnTo>
                <a:lnTo>
                  <a:pt x="496442" y="69850"/>
                </a:lnTo>
                <a:lnTo>
                  <a:pt x="496442" y="47878"/>
                </a:lnTo>
                <a:close/>
              </a:path>
              <a:path w="521970" h="118109">
                <a:moveTo>
                  <a:pt x="420624" y="0"/>
                </a:moveTo>
                <a:lnTo>
                  <a:pt x="412876" y="2031"/>
                </a:lnTo>
                <a:lnTo>
                  <a:pt x="409321" y="8000"/>
                </a:lnTo>
                <a:lnTo>
                  <a:pt x="405764" y="14096"/>
                </a:lnTo>
                <a:lnTo>
                  <a:pt x="407797" y="21843"/>
                </a:lnTo>
                <a:lnTo>
                  <a:pt x="471260" y="58864"/>
                </a:lnTo>
                <a:lnTo>
                  <a:pt x="490092" y="47878"/>
                </a:lnTo>
                <a:lnTo>
                  <a:pt x="496442" y="47878"/>
                </a:lnTo>
                <a:lnTo>
                  <a:pt x="496442" y="46227"/>
                </a:lnTo>
                <a:lnTo>
                  <a:pt x="499948" y="46227"/>
                </a:lnTo>
                <a:lnTo>
                  <a:pt x="420624" y="0"/>
                </a:lnTo>
                <a:close/>
              </a:path>
            </a:pathLst>
          </a:custGeom>
          <a:solidFill>
            <a:srgbClr val="E60A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537200" y="3337559"/>
            <a:ext cx="3525520" cy="81025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572759" y="3374275"/>
            <a:ext cx="3398901" cy="68257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568060" y="3369513"/>
            <a:ext cx="3408679" cy="692150"/>
          </a:xfrm>
          <a:custGeom>
            <a:avLst/>
            <a:gdLst/>
            <a:ahLst/>
            <a:cxnLst/>
            <a:rect l="l" t="t" r="r" b="b"/>
            <a:pathLst>
              <a:path w="3408679" h="692150">
                <a:moveTo>
                  <a:pt x="0" y="692099"/>
                </a:moveTo>
                <a:lnTo>
                  <a:pt x="3408425" y="692099"/>
                </a:lnTo>
                <a:lnTo>
                  <a:pt x="3408425" y="0"/>
                </a:lnTo>
                <a:lnTo>
                  <a:pt x="0" y="0"/>
                </a:lnTo>
                <a:lnTo>
                  <a:pt x="0" y="692099"/>
                </a:lnTo>
                <a:close/>
              </a:path>
            </a:pathLst>
          </a:custGeom>
          <a:ln w="9524">
            <a:solidFill>
              <a:srgbClr val="363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909561" y="3547364"/>
            <a:ext cx="1945005" cy="419734"/>
          </a:xfrm>
          <a:custGeom>
            <a:avLst/>
            <a:gdLst/>
            <a:ahLst/>
            <a:cxnLst/>
            <a:rect l="l" t="t" r="r" b="b"/>
            <a:pathLst>
              <a:path w="1945004" h="419735">
                <a:moveTo>
                  <a:pt x="0" y="209677"/>
                </a:moveTo>
                <a:lnTo>
                  <a:pt x="23433" y="163702"/>
                </a:lnTo>
                <a:lnTo>
                  <a:pt x="63528" y="134954"/>
                </a:lnTo>
                <a:lnTo>
                  <a:pt x="121448" y="108106"/>
                </a:lnTo>
                <a:lnTo>
                  <a:pt x="195689" y="83481"/>
                </a:lnTo>
                <a:lnTo>
                  <a:pt x="238461" y="72104"/>
                </a:lnTo>
                <a:lnTo>
                  <a:pt x="284749" y="61404"/>
                </a:lnTo>
                <a:lnTo>
                  <a:pt x="334367" y="51422"/>
                </a:lnTo>
                <a:lnTo>
                  <a:pt x="387126" y="42199"/>
                </a:lnTo>
                <a:lnTo>
                  <a:pt x="442838" y="33774"/>
                </a:lnTo>
                <a:lnTo>
                  <a:pt x="501315" y="26189"/>
                </a:lnTo>
                <a:lnTo>
                  <a:pt x="562370" y="19484"/>
                </a:lnTo>
                <a:lnTo>
                  <a:pt x="625815" y="13699"/>
                </a:lnTo>
                <a:lnTo>
                  <a:pt x="691462" y="8875"/>
                </a:lnTo>
                <a:lnTo>
                  <a:pt x="759123" y="5053"/>
                </a:lnTo>
                <a:lnTo>
                  <a:pt x="828610" y="2272"/>
                </a:lnTo>
                <a:lnTo>
                  <a:pt x="899736" y="574"/>
                </a:lnTo>
                <a:lnTo>
                  <a:pt x="972312" y="0"/>
                </a:lnTo>
                <a:lnTo>
                  <a:pt x="1044872" y="574"/>
                </a:lnTo>
                <a:lnTo>
                  <a:pt x="1115984" y="2272"/>
                </a:lnTo>
                <a:lnTo>
                  <a:pt x="1185461" y="5053"/>
                </a:lnTo>
                <a:lnTo>
                  <a:pt x="1253115" y="8875"/>
                </a:lnTo>
                <a:lnTo>
                  <a:pt x="1318756" y="13699"/>
                </a:lnTo>
                <a:lnTo>
                  <a:pt x="1382198" y="19484"/>
                </a:lnTo>
                <a:lnTo>
                  <a:pt x="1443251" y="26189"/>
                </a:lnTo>
                <a:lnTo>
                  <a:pt x="1501729" y="33774"/>
                </a:lnTo>
                <a:lnTo>
                  <a:pt x="1557443" y="42199"/>
                </a:lnTo>
                <a:lnTo>
                  <a:pt x="1610205" y="51422"/>
                </a:lnTo>
                <a:lnTo>
                  <a:pt x="1659826" y="61404"/>
                </a:lnTo>
                <a:lnTo>
                  <a:pt x="1706119" y="72104"/>
                </a:lnTo>
                <a:lnTo>
                  <a:pt x="1748896" y="83481"/>
                </a:lnTo>
                <a:lnTo>
                  <a:pt x="1787969" y="95495"/>
                </a:lnTo>
                <a:lnTo>
                  <a:pt x="1854248" y="121272"/>
                </a:lnTo>
                <a:lnTo>
                  <a:pt x="1903454" y="149111"/>
                </a:lnTo>
                <a:lnTo>
                  <a:pt x="1934080" y="178687"/>
                </a:lnTo>
                <a:lnTo>
                  <a:pt x="1944624" y="209677"/>
                </a:lnTo>
                <a:lnTo>
                  <a:pt x="1941956" y="225328"/>
                </a:lnTo>
                <a:lnTo>
                  <a:pt x="1903454" y="270240"/>
                </a:lnTo>
                <a:lnTo>
                  <a:pt x="1854248" y="298076"/>
                </a:lnTo>
                <a:lnTo>
                  <a:pt x="1787969" y="323850"/>
                </a:lnTo>
                <a:lnTo>
                  <a:pt x="1748896" y="335863"/>
                </a:lnTo>
                <a:lnTo>
                  <a:pt x="1706119" y="347238"/>
                </a:lnTo>
                <a:lnTo>
                  <a:pt x="1659826" y="357936"/>
                </a:lnTo>
                <a:lnTo>
                  <a:pt x="1610205" y="367916"/>
                </a:lnTo>
                <a:lnTo>
                  <a:pt x="1557443" y="377138"/>
                </a:lnTo>
                <a:lnTo>
                  <a:pt x="1501729" y="385561"/>
                </a:lnTo>
                <a:lnTo>
                  <a:pt x="1443251" y="393145"/>
                </a:lnTo>
                <a:lnTo>
                  <a:pt x="1382198" y="399848"/>
                </a:lnTo>
                <a:lnTo>
                  <a:pt x="1318756" y="405632"/>
                </a:lnTo>
                <a:lnTo>
                  <a:pt x="1253115" y="410455"/>
                </a:lnTo>
                <a:lnTo>
                  <a:pt x="1185461" y="414276"/>
                </a:lnTo>
                <a:lnTo>
                  <a:pt x="1115984" y="417056"/>
                </a:lnTo>
                <a:lnTo>
                  <a:pt x="1044872" y="418753"/>
                </a:lnTo>
                <a:lnTo>
                  <a:pt x="972312" y="419328"/>
                </a:lnTo>
                <a:lnTo>
                  <a:pt x="899736" y="418753"/>
                </a:lnTo>
                <a:lnTo>
                  <a:pt x="828610" y="417056"/>
                </a:lnTo>
                <a:lnTo>
                  <a:pt x="759123" y="414276"/>
                </a:lnTo>
                <a:lnTo>
                  <a:pt x="691462" y="410455"/>
                </a:lnTo>
                <a:lnTo>
                  <a:pt x="625815" y="405632"/>
                </a:lnTo>
                <a:lnTo>
                  <a:pt x="562370" y="399848"/>
                </a:lnTo>
                <a:lnTo>
                  <a:pt x="501315" y="393145"/>
                </a:lnTo>
                <a:lnTo>
                  <a:pt x="442838" y="385561"/>
                </a:lnTo>
                <a:lnTo>
                  <a:pt x="387126" y="377138"/>
                </a:lnTo>
                <a:lnTo>
                  <a:pt x="334367" y="367916"/>
                </a:lnTo>
                <a:lnTo>
                  <a:pt x="284749" y="357936"/>
                </a:lnTo>
                <a:lnTo>
                  <a:pt x="238461" y="347238"/>
                </a:lnTo>
                <a:lnTo>
                  <a:pt x="195689" y="335863"/>
                </a:lnTo>
                <a:lnTo>
                  <a:pt x="156622" y="323850"/>
                </a:lnTo>
                <a:lnTo>
                  <a:pt x="90354" y="298076"/>
                </a:lnTo>
                <a:lnTo>
                  <a:pt x="41159" y="270240"/>
                </a:lnTo>
                <a:lnTo>
                  <a:pt x="10540" y="240666"/>
                </a:lnTo>
                <a:lnTo>
                  <a:pt x="0" y="209677"/>
                </a:lnTo>
                <a:close/>
              </a:path>
            </a:pathLst>
          </a:custGeom>
          <a:ln w="2540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679440" y="3830320"/>
            <a:ext cx="1457960" cy="54864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721350" y="3935869"/>
            <a:ext cx="1259205" cy="379730"/>
          </a:xfrm>
          <a:custGeom>
            <a:avLst/>
            <a:gdLst/>
            <a:ahLst/>
            <a:cxnLst/>
            <a:rect l="l" t="t" r="r" b="b"/>
            <a:pathLst>
              <a:path w="1259204" h="379729">
                <a:moveTo>
                  <a:pt x="1186039" y="37200"/>
                </a:moveTo>
                <a:lnTo>
                  <a:pt x="0" y="354761"/>
                </a:lnTo>
                <a:lnTo>
                  <a:pt x="6603" y="379298"/>
                </a:lnTo>
                <a:lnTo>
                  <a:pt x="1192593" y="61750"/>
                </a:lnTo>
                <a:lnTo>
                  <a:pt x="1210354" y="43837"/>
                </a:lnTo>
                <a:lnTo>
                  <a:pt x="1186039" y="37200"/>
                </a:lnTo>
                <a:close/>
              </a:path>
              <a:path w="1259204" h="379729">
                <a:moveTo>
                  <a:pt x="1237995" y="25057"/>
                </a:moveTo>
                <a:lnTo>
                  <a:pt x="1231392" y="25057"/>
                </a:lnTo>
                <a:lnTo>
                  <a:pt x="1237996" y="49593"/>
                </a:lnTo>
                <a:lnTo>
                  <a:pt x="1192593" y="61750"/>
                </a:lnTo>
                <a:lnTo>
                  <a:pt x="1158621" y="96012"/>
                </a:lnTo>
                <a:lnTo>
                  <a:pt x="1158621" y="104051"/>
                </a:lnTo>
                <a:lnTo>
                  <a:pt x="1163701" y="108991"/>
                </a:lnTo>
                <a:lnTo>
                  <a:pt x="1168653" y="113931"/>
                </a:lnTo>
                <a:lnTo>
                  <a:pt x="1176654" y="113893"/>
                </a:lnTo>
                <a:lnTo>
                  <a:pt x="1259077" y="30810"/>
                </a:lnTo>
                <a:lnTo>
                  <a:pt x="1237995" y="25057"/>
                </a:lnTo>
                <a:close/>
              </a:path>
              <a:path w="1259204" h="379729">
                <a:moveTo>
                  <a:pt x="1232287" y="28384"/>
                </a:moveTo>
                <a:lnTo>
                  <a:pt x="1225677" y="28384"/>
                </a:lnTo>
                <a:lnTo>
                  <a:pt x="1231392" y="49580"/>
                </a:lnTo>
                <a:lnTo>
                  <a:pt x="1204647" y="49593"/>
                </a:lnTo>
                <a:lnTo>
                  <a:pt x="1192593" y="61750"/>
                </a:lnTo>
                <a:lnTo>
                  <a:pt x="1237996" y="49593"/>
                </a:lnTo>
                <a:lnTo>
                  <a:pt x="1231392" y="49580"/>
                </a:lnTo>
                <a:lnTo>
                  <a:pt x="1210354" y="43837"/>
                </a:lnTo>
                <a:lnTo>
                  <a:pt x="1236446" y="43837"/>
                </a:lnTo>
                <a:lnTo>
                  <a:pt x="1232287" y="28384"/>
                </a:lnTo>
                <a:close/>
              </a:path>
              <a:path w="1259204" h="379729">
                <a:moveTo>
                  <a:pt x="1225677" y="28384"/>
                </a:moveTo>
                <a:lnTo>
                  <a:pt x="1210354" y="43837"/>
                </a:lnTo>
                <a:lnTo>
                  <a:pt x="1231392" y="49580"/>
                </a:lnTo>
                <a:lnTo>
                  <a:pt x="1225677" y="28384"/>
                </a:lnTo>
                <a:close/>
              </a:path>
              <a:path w="1259204" h="379729">
                <a:moveTo>
                  <a:pt x="1231392" y="25057"/>
                </a:moveTo>
                <a:lnTo>
                  <a:pt x="1186039" y="37200"/>
                </a:lnTo>
                <a:lnTo>
                  <a:pt x="1210354" y="43837"/>
                </a:lnTo>
                <a:lnTo>
                  <a:pt x="1225677" y="28384"/>
                </a:lnTo>
                <a:lnTo>
                  <a:pt x="1232287" y="28384"/>
                </a:lnTo>
                <a:lnTo>
                  <a:pt x="1231392" y="25057"/>
                </a:lnTo>
                <a:close/>
              </a:path>
              <a:path w="1259204" h="379729">
                <a:moveTo>
                  <a:pt x="1146175" y="0"/>
                </a:moveTo>
                <a:lnTo>
                  <a:pt x="1139190" y="3987"/>
                </a:lnTo>
                <a:lnTo>
                  <a:pt x="1137411" y="10756"/>
                </a:lnTo>
                <a:lnTo>
                  <a:pt x="1135506" y="17513"/>
                </a:lnTo>
                <a:lnTo>
                  <a:pt x="1139444" y="24498"/>
                </a:lnTo>
                <a:lnTo>
                  <a:pt x="1186039" y="37200"/>
                </a:lnTo>
                <a:lnTo>
                  <a:pt x="1231392" y="25057"/>
                </a:lnTo>
                <a:lnTo>
                  <a:pt x="1237995" y="25057"/>
                </a:lnTo>
                <a:lnTo>
                  <a:pt x="1146175" y="0"/>
                </a:lnTo>
                <a:close/>
              </a:path>
            </a:pathLst>
          </a:custGeom>
          <a:solidFill>
            <a:srgbClr val="E60A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41</a:t>
            </a:r>
          </a:p>
        </p:txBody>
      </p:sp>
      <p:sp>
        <p:nvSpPr>
          <p:cNvPr id="29" name="object 29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30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31" name="object 9"/>
          <p:cNvSpPr txBox="1"/>
          <p:nvPr/>
        </p:nvSpPr>
        <p:spPr>
          <a:xfrm>
            <a:off x="637222" y="0"/>
            <a:ext cx="3402329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400" b="1" i="1" dirty="0" smtClean="0">
                <a:solidFill>
                  <a:srgbClr val="DDDDDD"/>
                </a:solidFill>
                <a:latin typeface="Arial"/>
                <a:cs typeface="Arial"/>
              </a:rPr>
              <a:t>CAN </a:t>
            </a:r>
            <a:r>
              <a:rPr lang="ru-RU" sz="1400" b="1" i="1" dirty="0" smtClean="0">
                <a:solidFill>
                  <a:srgbClr val="DDDDDD"/>
                </a:solidFill>
                <a:latin typeface="Arial"/>
                <a:cs typeface="Arial"/>
              </a:rPr>
              <a:t>шины в </a:t>
            </a:r>
            <a:r>
              <a:rPr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Allison </a:t>
            </a:r>
            <a:r>
              <a:rPr sz="1400" b="1" i="1" dirty="0">
                <a:solidFill>
                  <a:srgbClr val="DDDDDD"/>
                </a:solidFill>
                <a:latin typeface="Arial"/>
                <a:cs typeface="Arial"/>
              </a:rPr>
              <a:t>TCM</a:t>
            </a:r>
            <a:r>
              <a:rPr sz="1400" b="1" i="1" spc="-85" dirty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sz="1400" b="1" i="1" spc="-5" dirty="0">
                <a:solidFill>
                  <a:srgbClr val="DDDDDD"/>
                </a:solidFill>
                <a:latin typeface="Arial"/>
                <a:cs typeface="Arial"/>
              </a:rPr>
              <a:t>Reflash™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dirty="0" smtClean="0"/>
              <a:t>Выбор Адаптера</a:t>
            </a:r>
            <a:endParaRPr spc="-15" dirty="0"/>
          </a:p>
        </p:txBody>
      </p:sp>
      <p:sp>
        <p:nvSpPr>
          <p:cNvPr id="6" name="object 6"/>
          <p:cNvSpPr txBox="1"/>
          <p:nvPr/>
        </p:nvSpPr>
        <p:spPr>
          <a:xfrm>
            <a:off x="463662" y="1259487"/>
            <a:ext cx="4098290" cy="17261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Выберите устройство из меню</a:t>
            </a:r>
            <a:endParaRPr sz="2400" dirty="0">
              <a:latin typeface="Arial"/>
              <a:cs typeface="Arial"/>
            </a:endParaRPr>
          </a:p>
          <a:p>
            <a:pPr marL="756285" marR="5080" indent="-287020">
              <a:lnSpc>
                <a:spcPct val="100000"/>
              </a:lnSpc>
              <a:spcBef>
                <a:spcPts val="480"/>
              </a:spcBef>
              <a:tabLst>
                <a:tab pos="756285" algn="l"/>
              </a:tabLst>
            </a:pPr>
            <a:r>
              <a:rPr sz="2000" spc="-5" dirty="0">
                <a:solidFill>
                  <a:srgbClr val="006FC0"/>
                </a:solidFill>
                <a:latin typeface="Arial"/>
                <a:cs typeface="Arial"/>
              </a:rPr>
              <a:t>–	</a:t>
            </a:r>
            <a:r>
              <a:rPr lang="ru-RU" sz="2000" spc="-5" dirty="0" smtClean="0">
                <a:solidFill>
                  <a:srgbClr val="006FC0"/>
                </a:solidFill>
                <a:latin typeface="Arial"/>
                <a:cs typeface="Arial"/>
              </a:rPr>
              <a:t>В списке будут все устройства для которых установлены драйверы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970779" y="985519"/>
            <a:ext cx="4020820" cy="3835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996053" y="1012596"/>
            <a:ext cx="3914266" cy="37268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716020" y="2664460"/>
            <a:ext cx="1539239" cy="3124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759834" y="2704719"/>
            <a:ext cx="1340485" cy="149225"/>
          </a:xfrm>
          <a:custGeom>
            <a:avLst/>
            <a:gdLst/>
            <a:ahLst/>
            <a:cxnLst/>
            <a:rect l="l" t="t" r="r" b="b"/>
            <a:pathLst>
              <a:path w="1340485" h="149225">
                <a:moveTo>
                  <a:pt x="1267490" y="104641"/>
                </a:moveTo>
                <a:lnTo>
                  <a:pt x="1230629" y="123189"/>
                </a:lnTo>
                <a:lnTo>
                  <a:pt x="1224279" y="126237"/>
                </a:lnTo>
                <a:lnTo>
                  <a:pt x="1221739" y="133857"/>
                </a:lnTo>
                <a:lnTo>
                  <a:pt x="1224914" y="140207"/>
                </a:lnTo>
                <a:lnTo>
                  <a:pt x="1228089" y="146431"/>
                </a:lnTo>
                <a:lnTo>
                  <a:pt x="1235710" y="148970"/>
                </a:lnTo>
                <a:lnTo>
                  <a:pt x="1317993" y="107568"/>
                </a:lnTo>
                <a:lnTo>
                  <a:pt x="1314323" y="107568"/>
                </a:lnTo>
                <a:lnTo>
                  <a:pt x="1267490" y="104641"/>
                </a:lnTo>
                <a:close/>
              </a:path>
              <a:path w="1340485" h="149225">
                <a:moveTo>
                  <a:pt x="1289964" y="93331"/>
                </a:moveTo>
                <a:lnTo>
                  <a:pt x="1267490" y="104641"/>
                </a:lnTo>
                <a:lnTo>
                  <a:pt x="1314323" y="107568"/>
                </a:lnTo>
                <a:lnTo>
                  <a:pt x="1314452" y="105410"/>
                </a:lnTo>
                <a:lnTo>
                  <a:pt x="1307973" y="105410"/>
                </a:lnTo>
                <a:lnTo>
                  <a:pt x="1289964" y="93331"/>
                </a:lnTo>
                <a:close/>
              </a:path>
              <a:path w="1340485" h="149225">
                <a:moveTo>
                  <a:pt x="1243076" y="31242"/>
                </a:moveTo>
                <a:lnTo>
                  <a:pt x="1235202" y="32893"/>
                </a:lnTo>
                <a:lnTo>
                  <a:pt x="1231264" y="38735"/>
                </a:lnTo>
                <a:lnTo>
                  <a:pt x="1227327" y="44450"/>
                </a:lnTo>
                <a:lnTo>
                  <a:pt x="1228978" y="52450"/>
                </a:lnTo>
                <a:lnTo>
                  <a:pt x="1268949" y="79236"/>
                </a:lnTo>
                <a:lnTo>
                  <a:pt x="1315847" y="82168"/>
                </a:lnTo>
                <a:lnTo>
                  <a:pt x="1314323" y="107568"/>
                </a:lnTo>
                <a:lnTo>
                  <a:pt x="1317993" y="107568"/>
                </a:lnTo>
                <a:lnTo>
                  <a:pt x="1340230" y="96393"/>
                </a:lnTo>
                <a:lnTo>
                  <a:pt x="1243076" y="31242"/>
                </a:lnTo>
                <a:close/>
              </a:path>
              <a:path w="1340485" h="149225">
                <a:moveTo>
                  <a:pt x="1309369" y="83566"/>
                </a:moveTo>
                <a:lnTo>
                  <a:pt x="1289964" y="93331"/>
                </a:lnTo>
                <a:lnTo>
                  <a:pt x="1307973" y="105410"/>
                </a:lnTo>
                <a:lnTo>
                  <a:pt x="1309369" y="83566"/>
                </a:lnTo>
                <a:close/>
              </a:path>
              <a:path w="1340485" h="149225">
                <a:moveTo>
                  <a:pt x="1315763" y="83566"/>
                </a:moveTo>
                <a:lnTo>
                  <a:pt x="1309369" y="83566"/>
                </a:lnTo>
                <a:lnTo>
                  <a:pt x="1307973" y="105410"/>
                </a:lnTo>
                <a:lnTo>
                  <a:pt x="1314452" y="105410"/>
                </a:lnTo>
                <a:lnTo>
                  <a:pt x="1315763" y="83566"/>
                </a:lnTo>
                <a:close/>
              </a:path>
              <a:path w="1340485" h="149225">
                <a:moveTo>
                  <a:pt x="1650" y="0"/>
                </a:moveTo>
                <a:lnTo>
                  <a:pt x="0" y="25400"/>
                </a:lnTo>
                <a:lnTo>
                  <a:pt x="1267490" y="104641"/>
                </a:lnTo>
                <a:lnTo>
                  <a:pt x="1289964" y="93331"/>
                </a:lnTo>
                <a:lnTo>
                  <a:pt x="1268949" y="79236"/>
                </a:lnTo>
                <a:lnTo>
                  <a:pt x="1650" y="0"/>
                </a:lnTo>
                <a:close/>
              </a:path>
              <a:path w="1340485" h="149225">
                <a:moveTo>
                  <a:pt x="1268949" y="79236"/>
                </a:moveTo>
                <a:lnTo>
                  <a:pt x="1289964" y="93331"/>
                </a:lnTo>
                <a:lnTo>
                  <a:pt x="1309369" y="83566"/>
                </a:lnTo>
                <a:lnTo>
                  <a:pt x="1315763" y="83566"/>
                </a:lnTo>
                <a:lnTo>
                  <a:pt x="1315847" y="82168"/>
                </a:lnTo>
                <a:lnTo>
                  <a:pt x="1268949" y="79236"/>
                </a:lnTo>
                <a:close/>
              </a:path>
            </a:pathLst>
          </a:custGeom>
          <a:solidFill>
            <a:srgbClr val="E60A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42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6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7" name="object 9"/>
          <p:cNvSpPr txBox="1"/>
          <p:nvPr/>
        </p:nvSpPr>
        <p:spPr>
          <a:xfrm>
            <a:off x="637222" y="0"/>
            <a:ext cx="3402329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400" b="1" i="1" dirty="0" smtClean="0">
                <a:solidFill>
                  <a:srgbClr val="DDDDDD"/>
                </a:solidFill>
                <a:latin typeface="Arial"/>
                <a:cs typeface="Arial"/>
              </a:rPr>
              <a:t>CAN </a:t>
            </a:r>
            <a:r>
              <a:rPr lang="ru-RU" sz="1400" b="1" i="1" dirty="0" smtClean="0">
                <a:solidFill>
                  <a:srgbClr val="DDDDDD"/>
                </a:solidFill>
                <a:latin typeface="Arial"/>
                <a:cs typeface="Arial"/>
              </a:rPr>
              <a:t>шины в </a:t>
            </a:r>
            <a:r>
              <a:rPr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Allison </a:t>
            </a:r>
            <a:r>
              <a:rPr sz="1400" b="1" i="1" dirty="0">
                <a:solidFill>
                  <a:srgbClr val="DDDDDD"/>
                </a:solidFill>
                <a:latin typeface="Arial"/>
                <a:cs typeface="Arial"/>
              </a:rPr>
              <a:t>TCM</a:t>
            </a:r>
            <a:r>
              <a:rPr sz="1400" b="1" i="1" spc="-85" dirty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sz="1400" b="1" i="1" spc="-5" dirty="0">
                <a:solidFill>
                  <a:srgbClr val="DDDDDD"/>
                </a:solidFill>
                <a:latin typeface="Arial"/>
                <a:cs typeface="Arial"/>
              </a:rPr>
              <a:t>Reflash™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31190" y="382523"/>
            <a:ext cx="6122034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dirty="0" smtClean="0"/>
              <a:t>Изменение установок</a:t>
            </a:r>
            <a:r>
              <a:rPr dirty="0" smtClean="0"/>
              <a:t> </a:t>
            </a:r>
            <a:r>
              <a:rPr dirty="0"/>
              <a:t>‘In </a:t>
            </a:r>
            <a:r>
              <a:rPr spc="-20" dirty="0"/>
              <a:t>Vehicle’</a:t>
            </a:r>
            <a:r>
              <a:rPr spc="-275" dirty="0"/>
              <a:t> </a:t>
            </a:r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173734"/>
            <a:ext cx="3591560" cy="24006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9144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Allison </a:t>
            </a:r>
            <a:r>
              <a:rPr sz="2400" spc="-10" dirty="0">
                <a:solidFill>
                  <a:srgbClr val="464648"/>
                </a:solidFill>
                <a:latin typeface="Arial"/>
                <a:cs typeface="Arial"/>
              </a:rPr>
              <a:t>Transmission  </a:t>
            </a:r>
            <a:r>
              <a:rPr lang="ru-RU" sz="2400" spc="-10" dirty="0" smtClean="0">
                <a:solidFill>
                  <a:srgbClr val="464648"/>
                </a:solidFill>
                <a:latin typeface="Arial"/>
                <a:cs typeface="Arial"/>
              </a:rPr>
              <a:t>рекомендует использовать 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“Auto</a:t>
            </a:r>
            <a:r>
              <a:rPr sz="2400" dirty="0">
                <a:solidFill>
                  <a:srgbClr val="464648"/>
                </a:solidFill>
                <a:latin typeface="Arial"/>
                <a:cs typeface="Arial"/>
              </a:rPr>
              <a:t>” </a:t>
            </a: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опции</a:t>
            </a:r>
          </a:p>
          <a:p>
            <a:pPr marL="355600" marR="9144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sz="2000" dirty="0" smtClean="0">
                <a:solidFill>
                  <a:srgbClr val="006FC0"/>
                </a:solidFill>
                <a:latin typeface="Arial"/>
                <a:cs typeface="Arial"/>
              </a:rPr>
              <a:t>–</a:t>
            </a:r>
            <a:r>
              <a:rPr lang="ru-RU" sz="2000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2000" dirty="0" smtClean="0">
                <a:solidFill>
                  <a:srgbClr val="006FC0"/>
                </a:solidFill>
                <a:latin typeface="Arial"/>
                <a:cs typeface="Arial"/>
              </a:rPr>
              <a:t>Однако, если вы знаете установки, Вы можете их выбрать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973320" y="982980"/>
            <a:ext cx="4020820" cy="38328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999101" y="1008608"/>
            <a:ext cx="3913631" cy="372617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195190" y="2072513"/>
            <a:ext cx="3399790" cy="863600"/>
          </a:xfrm>
          <a:custGeom>
            <a:avLst/>
            <a:gdLst/>
            <a:ahLst/>
            <a:cxnLst/>
            <a:rect l="l" t="t" r="r" b="b"/>
            <a:pathLst>
              <a:path w="3399790" h="863600">
                <a:moveTo>
                  <a:pt x="3317269" y="820301"/>
                </a:moveTo>
                <a:lnTo>
                  <a:pt x="3265424" y="836041"/>
                </a:lnTo>
                <a:lnTo>
                  <a:pt x="3261106" y="843914"/>
                </a:lnTo>
                <a:lnTo>
                  <a:pt x="3263391" y="851535"/>
                </a:lnTo>
                <a:lnTo>
                  <a:pt x="3265678" y="859028"/>
                </a:lnTo>
                <a:lnTo>
                  <a:pt x="3273679" y="863345"/>
                </a:lnTo>
                <a:lnTo>
                  <a:pt x="3375292" y="832612"/>
                </a:lnTo>
                <a:lnTo>
                  <a:pt x="3368802" y="832612"/>
                </a:lnTo>
                <a:lnTo>
                  <a:pt x="3317269" y="820301"/>
                </a:lnTo>
                <a:close/>
              </a:path>
              <a:path w="3399790" h="863600">
                <a:moveTo>
                  <a:pt x="3344492" y="812036"/>
                </a:moveTo>
                <a:lnTo>
                  <a:pt x="3317269" y="820301"/>
                </a:lnTo>
                <a:lnTo>
                  <a:pt x="3368802" y="832612"/>
                </a:lnTo>
                <a:lnTo>
                  <a:pt x="3369676" y="828929"/>
                </a:lnTo>
                <a:lnTo>
                  <a:pt x="3362198" y="828929"/>
                </a:lnTo>
                <a:lnTo>
                  <a:pt x="3344492" y="812036"/>
                </a:lnTo>
                <a:close/>
              </a:path>
              <a:path w="3399790" h="863600">
                <a:moveTo>
                  <a:pt x="3304540" y="734313"/>
                </a:moveTo>
                <a:lnTo>
                  <a:pt x="3295395" y="734568"/>
                </a:lnTo>
                <a:lnTo>
                  <a:pt x="3290062" y="740282"/>
                </a:lnTo>
                <a:lnTo>
                  <a:pt x="3284601" y="745998"/>
                </a:lnTo>
                <a:lnTo>
                  <a:pt x="3284728" y="755014"/>
                </a:lnTo>
                <a:lnTo>
                  <a:pt x="3324047" y="792529"/>
                </a:lnTo>
                <a:lnTo>
                  <a:pt x="3375406" y="804799"/>
                </a:lnTo>
                <a:lnTo>
                  <a:pt x="3368802" y="832612"/>
                </a:lnTo>
                <a:lnTo>
                  <a:pt x="3375292" y="832612"/>
                </a:lnTo>
                <a:lnTo>
                  <a:pt x="3399663" y="825245"/>
                </a:lnTo>
                <a:lnTo>
                  <a:pt x="3304540" y="734313"/>
                </a:lnTo>
                <a:close/>
              </a:path>
              <a:path w="3399790" h="863600">
                <a:moveTo>
                  <a:pt x="3367913" y="804926"/>
                </a:moveTo>
                <a:lnTo>
                  <a:pt x="3344492" y="812036"/>
                </a:lnTo>
                <a:lnTo>
                  <a:pt x="3362198" y="828929"/>
                </a:lnTo>
                <a:lnTo>
                  <a:pt x="3367913" y="804926"/>
                </a:lnTo>
                <a:close/>
              </a:path>
              <a:path w="3399790" h="863600">
                <a:moveTo>
                  <a:pt x="3375375" y="804926"/>
                </a:moveTo>
                <a:lnTo>
                  <a:pt x="3367913" y="804926"/>
                </a:lnTo>
                <a:lnTo>
                  <a:pt x="3362198" y="828929"/>
                </a:lnTo>
                <a:lnTo>
                  <a:pt x="3369676" y="828929"/>
                </a:lnTo>
                <a:lnTo>
                  <a:pt x="3375375" y="804926"/>
                </a:lnTo>
                <a:close/>
              </a:path>
              <a:path w="3399790" h="863600">
                <a:moveTo>
                  <a:pt x="6604" y="0"/>
                </a:moveTo>
                <a:lnTo>
                  <a:pt x="0" y="27812"/>
                </a:lnTo>
                <a:lnTo>
                  <a:pt x="3317269" y="820301"/>
                </a:lnTo>
                <a:lnTo>
                  <a:pt x="3344492" y="812036"/>
                </a:lnTo>
                <a:lnTo>
                  <a:pt x="3324047" y="792529"/>
                </a:lnTo>
                <a:lnTo>
                  <a:pt x="6604" y="0"/>
                </a:lnTo>
                <a:close/>
              </a:path>
              <a:path w="3399790" h="863600">
                <a:moveTo>
                  <a:pt x="3324047" y="792529"/>
                </a:moveTo>
                <a:lnTo>
                  <a:pt x="3344492" y="812036"/>
                </a:lnTo>
                <a:lnTo>
                  <a:pt x="3367913" y="804926"/>
                </a:lnTo>
                <a:lnTo>
                  <a:pt x="3375375" y="804926"/>
                </a:lnTo>
                <a:lnTo>
                  <a:pt x="3324047" y="792529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197858" y="1876932"/>
            <a:ext cx="3397250" cy="224154"/>
          </a:xfrm>
          <a:custGeom>
            <a:avLst/>
            <a:gdLst/>
            <a:ahLst/>
            <a:cxnLst/>
            <a:rect l="l" t="t" r="r" b="b"/>
            <a:pathLst>
              <a:path w="3397250" h="224155">
                <a:moveTo>
                  <a:pt x="3315270" y="50562"/>
                </a:moveTo>
                <a:lnTo>
                  <a:pt x="0" y="195198"/>
                </a:lnTo>
                <a:lnTo>
                  <a:pt x="1269" y="223773"/>
                </a:lnTo>
                <a:lnTo>
                  <a:pt x="3316518" y="79138"/>
                </a:lnTo>
                <a:lnTo>
                  <a:pt x="3340382" y="63773"/>
                </a:lnTo>
                <a:lnTo>
                  <a:pt x="3315270" y="50562"/>
                </a:lnTo>
                <a:close/>
              </a:path>
              <a:path w="3397250" h="224155">
                <a:moveTo>
                  <a:pt x="3372161" y="48259"/>
                </a:moveTo>
                <a:lnTo>
                  <a:pt x="3368040" y="48259"/>
                </a:lnTo>
                <a:lnTo>
                  <a:pt x="3369310" y="76834"/>
                </a:lnTo>
                <a:lnTo>
                  <a:pt x="3316518" y="79138"/>
                </a:lnTo>
                <a:lnTo>
                  <a:pt x="3270885" y="108457"/>
                </a:lnTo>
                <a:lnTo>
                  <a:pt x="3268980" y="117347"/>
                </a:lnTo>
                <a:lnTo>
                  <a:pt x="3273170" y="123951"/>
                </a:lnTo>
                <a:lnTo>
                  <a:pt x="3277489" y="130682"/>
                </a:lnTo>
                <a:lnTo>
                  <a:pt x="3286251" y="132587"/>
                </a:lnTo>
                <a:lnTo>
                  <a:pt x="3396995" y="61340"/>
                </a:lnTo>
                <a:lnTo>
                  <a:pt x="3372161" y="48259"/>
                </a:lnTo>
                <a:close/>
              </a:path>
              <a:path w="3397250" h="224155">
                <a:moveTo>
                  <a:pt x="3340382" y="63773"/>
                </a:moveTo>
                <a:lnTo>
                  <a:pt x="3316518" y="79138"/>
                </a:lnTo>
                <a:lnTo>
                  <a:pt x="3369310" y="76834"/>
                </a:lnTo>
                <a:lnTo>
                  <a:pt x="3369236" y="75183"/>
                </a:lnTo>
                <a:lnTo>
                  <a:pt x="3362070" y="75183"/>
                </a:lnTo>
                <a:lnTo>
                  <a:pt x="3340382" y="63773"/>
                </a:lnTo>
                <a:close/>
              </a:path>
              <a:path w="3397250" h="224155">
                <a:moveTo>
                  <a:pt x="3360927" y="50545"/>
                </a:moveTo>
                <a:lnTo>
                  <a:pt x="3340382" y="63773"/>
                </a:lnTo>
                <a:lnTo>
                  <a:pt x="3362070" y="75183"/>
                </a:lnTo>
                <a:lnTo>
                  <a:pt x="3360927" y="50545"/>
                </a:lnTo>
                <a:close/>
              </a:path>
              <a:path w="3397250" h="224155">
                <a:moveTo>
                  <a:pt x="3368141" y="50545"/>
                </a:moveTo>
                <a:lnTo>
                  <a:pt x="3360927" y="50545"/>
                </a:lnTo>
                <a:lnTo>
                  <a:pt x="3362070" y="75183"/>
                </a:lnTo>
                <a:lnTo>
                  <a:pt x="3369236" y="75183"/>
                </a:lnTo>
                <a:lnTo>
                  <a:pt x="3368141" y="50545"/>
                </a:lnTo>
                <a:close/>
              </a:path>
              <a:path w="3397250" h="224155">
                <a:moveTo>
                  <a:pt x="3368040" y="48259"/>
                </a:moveTo>
                <a:lnTo>
                  <a:pt x="3315270" y="50562"/>
                </a:lnTo>
                <a:lnTo>
                  <a:pt x="3340382" y="63773"/>
                </a:lnTo>
                <a:lnTo>
                  <a:pt x="3360927" y="50545"/>
                </a:lnTo>
                <a:lnTo>
                  <a:pt x="3368141" y="50545"/>
                </a:lnTo>
                <a:lnTo>
                  <a:pt x="3368040" y="48259"/>
                </a:lnTo>
                <a:close/>
              </a:path>
              <a:path w="3397250" h="224155">
                <a:moveTo>
                  <a:pt x="3280537" y="0"/>
                </a:moveTo>
                <a:lnTo>
                  <a:pt x="3271900" y="2666"/>
                </a:lnTo>
                <a:lnTo>
                  <a:pt x="3264535" y="16636"/>
                </a:lnTo>
                <a:lnTo>
                  <a:pt x="3267201" y="25272"/>
                </a:lnTo>
                <a:lnTo>
                  <a:pt x="3315270" y="50562"/>
                </a:lnTo>
                <a:lnTo>
                  <a:pt x="3368040" y="48259"/>
                </a:lnTo>
                <a:lnTo>
                  <a:pt x="3372161" y="48259"/>
                </a:lnTo>
                <a:lnTo>
                  <a:pt x="3280537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43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6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7" name="object 9"/>
          <p:cNvSpPr txBox="1"/>
          <p:nvPr/>
        </p:nvSpPr>
        <p:spPr>
          <a:xfrm>
            <a:off x="637222" y="0"/>
            <a:ext cx="3402329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400" b="1" i="1" dirty="0" smtClean="0">
                <a:solidFill>
                  <a:srgbClr val="DDDDDD"/>
                </a:solidFill>
                <a:latin typeface="Arial"/>
                <a:cs typeface="Arial"/>
              </a:rPr>
              <a:t>CAN </a:t>
            </a:r>
            <a:r>
              <a:rPr lang="ru-RU" sz="1400" b="1" i="1" dirty="0" smtClean="0">
                <a:solidFill>
                  <a:srgbClr val="DDDDDD"/>
                </a:solidFill>
                <a:latin typeface="Arial"/>
                <a:cs typeface="Arial"/>
              </a:rPr>
              <a:t>шины в </a:t>
            </a:r>
            <a:r>
              <a:rPr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Allison </a:t>
            </a:r>
            <a:r>
              <a:rPr sz="1400" b="1" i="1" dirty="0">
                <a:solidFill>
                  <a:srgbClr val="DDDDDD"/>
                </a:solidFill>
                <a:latin typeface="Arial"/>
                <a:cs typeface="Arial"/>
              </a:rPr>
              <a:t>TCM</a:t>
            </a:r>
            <a:r>
              <a:rPr sz="1400" b="1" i="1" spc="-85" dirty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sz="1400" b="1" i="1" spc="-5" dirty="0">
                <a:solidFill>
                  <a:srgbClr val="DDDDDD"/>
                </a:solidFill>
                <a:latin typeface="Arial"/>
                <a:cs typeface="Arial"/>
              </a:rPr>
              <a:t>Reflash™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dirty="0" smtClean="0"/>
              <a:t>Опции Адаптера</a:t>
            </a:r>
            <a:endParaRPr spc="-15" dirty="0"/>
          </a:p>
        </p:txBody>
      </p:sp>
      <p:sp>
        <p:nvSpPr>
          <p:cNvPr id="6" name="object 6"/>
          <p:cNvSpPr txBox="1"/>
          <p:nvPr/>
        </p:nvSpPr>
        <p:spPr>
          <a:xfrm>
            <a:off x="3597909" y="1446529"/>
            <a:ext cx="2070735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2540" algn="ctr">
              <a:lnSpc>
                <a:spcPct val="100000"/>
              </a:lnSpc>
            </a:pPr>
            <a:r>
              <a:rPr lang="ru-RU" b="1" spc="-5" dirty="0" smtClean="0">
                <a:solidFill>
                  <a:srgbClr val="464648"/>
                </a:solidFill>
                <a:latin typeface="Arial"/>
                <a:cs typeface="Arial"/>
              </a:rPr>
              <a:t>Выбор А</a:t>
            </a:r>
            <a:r>
              <a:rPr lang="ru-RU" sz="1800" b="1" spc="-5" dirty="0" smtClean="0">
                <a:solidFill>
                  <a:srgbClr val="464648"/>
                </a:solidFill>
                <a:latin typeface="Arial"/>
                <a:cs typeface="Arial"/>
              </a:rPr>
              <a:t>даптера с ограниченными возможностями отразится на выборе опций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689600" y="1173480"/>
            <a:ext cx="3332479" cy="31775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715000" y="1200213"/>
            <a:ext cx="3226307" cy="307174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18440" y="1173480"/>
            <a:ext cx="3332479" cy="317753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45427" y="1200213"/>
            <a:ext cx="3226308" cy="307174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286000" y="2571750"/>
            <a:ext cx="1109980" cy="990600"/>
          </a:xfrm>
          <a:custGeom>
            <a:avLst/>
            <a:gdLst/>
            <a:ahLst/>
            <a:cxnLst/>
            <a:rect l="l" t="t" r="r" b="b"/>
            <a:pathLst>
              <a:path w="1109979" h="990600">
                <a:moveTo>
                  <a:pt x="0" y="495300"/>
                </a:moveTo>
                <a:lnTo>
                  <a:pt x="2267" y="450215"/>
                </a:lnTo>
                <a:lnTo>
                  <a:pt x="8939" y="406266"/>
                </a:lnTo>
                <a:lnTo>
                  <a:pt x="19819" y="363625"/>
                </a:lnTo>
                <a:lnTo>
                  <a:pt x="34711" y="322469"/>
                </a:lnTo>
                <a:lnTo>
                  <a:pt x="53419" y="282971"/>
                </a:lnTo>
                <a:lnTo>
                  <a:pt x="75748" y="245307"/>
                </a:lnTo>
                <a:lnTo>
                  <a:pt x="101501" y="209652"/>
                </a:lnTo>
                <a:lnTo>
                  <a:pt x="130482" y="176179"/>
                </a:lnTo>
                <a:lnTo>
                  <a:pt x="162496" y="145065"/>
                </a:lnTo>
                <a:lnTo>
                  <a:pt x="197346" y="116484"/>
                </a:lnTo>
                <a:lnTo>
                  <a:pt x="234836" y="90611"/>
                </a:lnTo>
                <a:lnTo>
                  <a:pt x="274771" y="67620"/>
                </a:lnTo>
                <a:lnTo>
                  <a:pt x="316954" y="47687"/>
                </a:lnTo>
                <a:lnTo>
                  <a:pt x="361190" y="30985"/>
                </a:lnTo>
                <a:lnTo>
                  <a:pt x="407281" y="17691"/>
                </a:lnTo>
                <a:lnTo>
                  <a:pt x="455034" y="7979"/>
                </a:lnTo>
                <a:lnTo>
                  <a:pt x="504250" y="2024"/>
                </a:lnTo>
                <a:lnTo>
                  <a:pt x="554736" y="0"/>
                </a:lnTo>
                <a:lnTo>
                  <a:pt x="605239" y="2024"/>
                </a:lnTo>
                <a:lnTo>
                  <a:pt x="654471" y="7979"/>
                </a:lnTo>
                <a:lnTo>
                  <a:pt x="702234" y="17691"/>
                </a:lnTo>
                <a:lnTo>
                  <a:pt x="748333" y="30985"/>
                </a:lnTo>
                <a:lnTo>
                  <a:pt x="792572" y="47687"/>
                </a:lnTo>
                <a:lnTo>
                  <a:pt x="834756" y="67620"/>
                </a:lnTo>
                <a:lnTo>
                  <a:pt x="874690" y="90611"/>
                </a:lnTo>
                <a:lnTo>
                  <a:pt x="912177" y="116484"/>
                </a:lnTo>
                <a:lnTo>
                  <a:pt x="947023" y="145065"/>
                </a:lnTo>
                <a:lnTo>
                  <a:pt x="979030" y="176179"/>
                </a:lnTo>
                <a:lnTo>
                  <a:pt x="1008005" y="209652"/>
                </a:lnTo>
                <a:lnTo>
                  <a:pt x="1033751" y="245307"/>
                </a:lnTo>
                <a:lnTo>
                  <a:pt x="1056073" y="282971"/>
                </a:lnTo>
                <a:lnTo>
                  <a:pt x="1074775" y="322469"/>
                </a:lnTo>
                <a:lnTo>
                  <a:pt x="1089661" y="363625"/>
                </a:lnTo>
                <a:lnTo>
                  <a:pt x="1100537" y="406266"/>
                </a:lnTo>
                <a:lnTo>
                  <a:pt x="1107205" y="450215"/>
                </a:lnTo>
                <a:lnTo>
                  <a:pt x="1109472" y="495300"/>
                </a:lnTo>
                <a:lnTo>
                  <a:pt x="1107205" y="540384"/>
                </a:lnTo>
                <a:lnTo>
                  <a:pt x="1100537" y="584333"/>
                </a:lnTo>
                <a:lnTo>
                  <a:pt x="1089661" y="626974"/>
                </a:lnTo>
                <a:lnTo>
                  <a:pt x="1074775" y="668130"/>
                </a:lnTo>
                <a:lnTo>
                  <a:pt x="1056073" y="707628"/>
                </a:lnTo>
                <a:lnTo>
                  <a:pt x="1033751" y="745292"/>
                </a:lnTo>
                <a:lnTo>
                  <a:pt x="1008005" y="780947"/>
                </a:lnTo>
                <a:lnTo>
                  <a:pt x="979030" y="814420"/>
                </a:lnTo>
                <a:lnTo>
                  <a:pt x="947023" y="845534"/>
                </a:lnTo>
                <a:lnTo>
                  <a:pt x="912177" y="874115"/>
                </a:lnTo>
                <a:lnTo>
                  <a:pt x="874690" y="899988"/>
                </a:lnTo>
                <a:lnTo>
                  <a:pt x="834756" y="922979"/>
                </a:lnTo>
                <a:lnTo>
                  <a:pt x="792572" y="942912"/>
                </a:lnTo>
                <a:lnTo>
                  <a:pt x="748333" y="959614"/>
                </a:lnTo>
                <a:lnTo>
                  <a:pt x="702234" y="972908"/>
                </a:lnTo>
                <a:lnTo>
                  <a:pt x="654471" y="982620"/>
                </a:lnTo>
                <a:lnTo>
                  <a:pt x="605239" y="988575"/>
                </a:lnTo>
                <a:lnTo>
                  <a:pt x="554736" y="990600"/>
                </a:lnTo>
                <a:lnTo>
                  <a:pt x="504250" y="988575"/>
                </a:lnTo>
                <a:lnTo>
                  <a:pt x="455034" y="982620"/>
                </a:lnTo>
                <a:lnTo>
                  <a:pt x="407281" y="972908"/>
                </a:lnTo>
                <a:lnTo>
                  <a:pt x="361190" y="959614"/>
                </a:lnTo>
                <a:lnTo>
                  <a:pt x="316954" y="942912"/>
                </a:lnTo>
                <a:lnTo>
                  <a:pt x="274771" y="922979"/>
                </a:lnTo>
                <a:lnTo>
                  <a:pt x="234836" y="899988"/>
                </a:lnTo>
                <a:lnTo>
                  <a:pt x="197346" y="874115"/>
                </a:lnTo>
                <a:lnTo>
                  <a:pt x="162496" y="845534"/>
                </a:lnTo>
                <a:lnTo>
                  <a:pt x="130482" y="814420"/>
                </a:lnTo>
                <a:lnTo>
                  <a:pt x="101501" y="780947"/>
                </a:lnTo>
                <a:lnTo>
                  <a:pt x="75748" y="745292"/>
                </a:lnTo>
                <a:lnTo>
                  <a:pt x="53419" y="707628"/>
                </a:lnTo>
                <a:lnTo>
                  <a:pt x="34711" y="668130"/>
                </a:lnTo>
                <a:lnTo>
                  <a:pt x="19819" y="626974"/>
                </a:lnTo>
                <a:lnTo>
                  <a:pt x="8939" y="584333"/>
                </a:lnTo>
                <a:lnTo>
                  <a:pt x="2267" y="540384"/>
                </a:lnTo>
                <a:lnTo>
                  <a:pt x="0" y="495300"/>
                </a:lnTo>
                <a:close/>
              </a:path>
            </a:pathLst>
          </a:custGeom>
          <a:ln w="2540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45427" y="2190750"/>
            <a:ext cx="1050290" cy="381000"/>
          </a:xfrm>
          <a:custGeom>
            <a:avLst/>
            <a:gdLst/>
            <a:ahLst/>
            <a:cxnLst/>
            <a:rect l="l" t="t" r="r" b="b"/>
            <a:pathLst>
              <a:path w="1050290" h="381000">
                <a:moveTo>
                  <a:pt x="0" y="190500"/>
                </a:moveTo>
                <a:lnTo>
                  <a:pt x="16033" y="143611"/>
                </a:lnTo>
                <a:lnTo>
                  <a:pt x="61509" y="100968"/>
                </a:lnTo>
                <a:lnTo>
                  <a:pt x="132493" y="64003"/>
                </a:lnTo>
                <a:lnTo>
                  <a:pt x="176320" y="48096"/>
                </a:lnTo>
                <a:lnTo>
                  <a:pt x="225049" y="34146"/>
                </a:lnTo>
                <a:lnTo>
                  <a:pt x="278187" y="22330"/>
                </a:lnTo>
                <a:lnTo>
                  <a:pt x="335242" y="12829"/>
                </a:lnTo>
                <a:lnTo>
                  <a:pt x="395722" y="5821"/>
                </a:lnTo>
                <a:lnTo>
                  <a:pt x="459137" y="1485"/>
                </a:lnTo>
                <a:lnTo>
                  <a:pt x="524992" y="0"/>
                </a:lnTo>
                <a:lnTo>
                  <a:pt x="590845" y="1485"/>
                </a:lnTo>
                <a:lnTo>
                  <a:pt x="654257" y="5821"/>
                </a:lnTo>
                <a:lnTo>
                  <a:pt x="714735" y="12829"/>
                </a:lnTo>
                <a:lnTo>
                  <a:pt x="771789" y="22330"/>
                </a:lnTo>
                <a:lnTo>
                  <a:pt x="824926" y="34146"/>
                </a:lnTo>
                <a:lnTo>
                  <a:pt x="873653" y="48096"/>
                </a:lnTo>
                <a:lnTo>
                  <a:pt x="917480" y="64003"/>
                </a:lnTo>
                <a:lnTo>
                  <a:pt x="955914" y="81686"/>
                </a:lnTo>
                <a:lnTo>
                  <a:pt x="1014635" y="121670"/>
                </a:lnTo>
                <a:lnTo>
                  <a:pt x="1045882" y="166614"/>
                </a:lnTo>
                <a:lnTo>
                  <a:pt x="1049972" y="190500"/>
                </a:lnTo>
                <a:lnTo>
                  <a:pt x="1045882" y="214385"/>
                </a:lnTo>
                <a:lnTo>
                  <a:pt x="1014635" y="259329"/>
                </a:lnTo>
                <a:lnTo>
                  <a:pt x="955914" y="299313"/>
                </a:lnTo>
                <a:lnTo>
                  <a:pt x="917480" y="316996"/>
                </a:lnTo>
                <a:lnTo>
                  <a:pt x="873653" y="332903"/>
                </a:lnTo>
                <a:lnTo>
                  <a:pt x="824926" y="346853"/>
                </a:lnTo>
                <a:lnTo>
                  <a:pt x="771789" y="358669"/>
                </a:lnTo>
                <a:lnTo>
                  <a:pt x="714735" y="368170"/>
                </a:lnTo>
                <a:lnTo>
                  <a:pt x="654257" y="375178"/>
                </a:lnTo>
                <a:lnTo>
                  <a:pt x="590845" y="379514"/>
                </a:lnTo>
                <a:lnTo>
                  <a:pt x="524992" y="381000"/>
                </a:lnTo>
                <a:lnTo>
                  <a:pt x="459137" y="379514"/>
                </a:lnTo>
                <a:lnTo>
                  <a:pt x="395722" y="375178"/>
                </a:lnTo>
                <a:lnTo>
                  <a:pt x="335242" y="368170"/>
                </a:lnTo>
                <a:lnTo>
                  <a:pt x="278187" y="358669"/>
                </a:lnTo>
                <a:lnTo>
                  <a:pt x="225049" y="346853"/>
                </a:lnTo>
                <a:lnTo>
                  <a:pt x="176320" y="332903"/>
                </a:lnTo>
                <a:lnTo>
                  <a:pt x="132493" y="316996"/>
                </a:lnTo>
                <a:lnTo>
                  <a:pt x="94058" y="299313"/>
                </a:lnTo>
                <a:lnTo>
                  <a:pt x="35336" y="259329"/>
                </a:lnTo>
                <a:lnTo>
                  <a:pt x="4090" y="214385"/>
                </a:lnTo>
                <a:lnTo>
                  <a:pt x="0" y="190500"/>
                </a:lnTo>
                <a:close/>
              </a:path>
            </a:pathLst>
          </a:custGeom>
          <a:ln w="2540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715000" y="2185161"/>
            <a:ext cx="1050290" cy="381000"/>
          </a:xfrm>
          <a:custGeom>
            <a:avLst/>
            <a:gdLst/>
            <a:ahLst/>
            <a:cxnLst/>
            <a:rect l="l" t="t" r="r" b="b"/>
            <a:pathLst>
              <a:path w="1050290" h="381000">
                <a:moveTo>
                  <a:pt x="0" y="190500"/>
                </a:moveTo>
                <a:lnTo>
                  <a:pt x="16035" y="143569"/>
                </a:lnTo>
                <a:lnTo>
                  <a:pt x="61517" y="100912"/>
                </a:lnTo>
                <a:lnTo>
                  <a:pt x="132508" y="63952"/>
                </a:lnTo>
                <a:lnTo>
                  <a:pt x="176340" y="48052"/>
                </a:lnTo>
                <a:lnTo>
                  <a:pt x="225071" y="34111"/>
                </a:lnTo>
                <a:lnTo>
                  <a:pt x="278212" y="22305"/>
                </a:lnTo>
                <a:lnTo>
                  <a:pt x="335269" y="12813"/>
                </a:lnTo>
                <a:lnTo>
                  <a:pt x="395750" y="5813"/>
                </a:lnTo>
                <a:lnTo>
                  <a:pt x="459164" y="1483"/>
                </a:lnTo>
                <a:lnTo>
                  <a:pt x="525017" y="0"/>
                </a:lnTo>
                <a:lnTo>
                  <a:pt x="590869" y="1483"/>
                </a:lnTo>
                <a:lnTo>
                  <a:pt x="654276" y="5813"/>
                </a:lnTo>
                <a:lnTo>
                  <a:pt x="714749" y="12813"/>
                </a:lnTo>
                <a:lnTo>
                  <a:pt x="771794" y="22305"/>
                </a:lnTo>
                <a:lnTo>
                  <a:pt x="824922" y="34111"/>
                </a:lnTo>
                <a:lnTo>
                  <a:pt x="873639" y="48052"/>
                </a:lnTo>
                <a:lnTo>
                  <a:pt x="917456" y="63952"/>
                </a:lnTo>
                <a:lnTo>
                  <a:pt x="955880" y="81631"/>
                </a:lnTo>
                <a:lnTo>
                  <a:pt x="1014584" y="121618"/>
                </a:lnTo>
                <a:lnTo>
                  <a:pt x="1045820" y="166589"/>
                </a:lnTo>
                <a:lnTo>
                  <a:pt x="1049908" y="190500"/>
                </a:lnTo>
                <a:lnTo>
                  <a:pt x="1045820" y="214385"/>
                </a:lnTo>
                <a:lnTo>
                  <a:pt x="1014584" y="259329"/>
                </a:lnTo>
                <a:lnTo>
                  <a:pt x="955880" y="299313"/>
                </a:lnTo>
                <a:lnTo>
                  <a:pt x="917456" y="316996"/>
                </a:lnTo>
                <a:lnTo>
                  <a:pt x="873639" y="332903"/>
                </a:lnTo>
                <a:lnTo>
                  <a:pt x="824922" y="346853"/>
                </a:lnTo>
                <a:lnTo>
                  <a:pt x="771794" y="358669"/>
                </a:lnTo>
                <a:lnTo>
                  <a:pt x="714749" y="368170"/>
                </a:lnTo>
                <a:lnTo>
                  <a:pt x="654276" y="375178"/>
                </a:lnTo>
                <a:lnTo>
                  <a:pt x="590869" y="379514"/>
                </a:lnTo>
                <a:lnTo>
                  <a:pt x="525017" y="381000"/>
                </a:lnTo>
                <a:lnTo>
                  <a:pt x="459164" y="379514"/>
                </a:lnTo>
                <a:lnTo>
                  <a:pt x="395750" y="375178"/>
                </a:lnTo>
                <a:lnTo>
                  <a:pt x="335269" y="368170"/>
                </a:lnTo>
                <a:lnTo>
                  <a:pt x="278212" y="358669"/>
                </a:lnTo>
                <a:lnTo>
                  <a:pt x="225071" y="346853"/>
                </a:lnTo>
                <a:lnTo>
                  <a:pt x="176340" y="332903"/>
                </a:lnTo>
                <a:lnTo>
                  <a:pt x="132508" y="316996"/>
                </a:lnTo>
                <a:lnTo>
                  <a:pt x="94070" y="299313"/>
                </a:lnTo>
                <a:lnTo>
                  <a:pt x="35341" y="259329"/>
                </a:lnTo>
                <a:lnTo>
                  <a:pt x="4090" y="214385"/>
                </a:lnTo>
                <a:lnTo>
                  <a:pt x="0" y="190500"/>
                </a:lnTo>
                <a:close/>
              </a:path>
            </a:pathLst>
          </a:custGeom>
          <a:ln w="2540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72400" y="3216148"/>
            <a:ext cx="1050290" cy="236854"/>
          </a:xfrm>
          <a:custGeom>
            <a:avLst/>
            <a:gdLst/>
            <a:ahLst/>
            <a:cxnLst/>
            <a:rect l="l" t="t" r="r" b="b"/>
            <a:pathLst>
              <a:path w="1050290" h="236854">
                <a:moveTo>
                  <a:pt x="0" y="118109"/>
                </a:moveTo>
                <a:lnTo>
                  <a:pt x="41261" y="72116"/>
                </a:lnTo>
                <a:lnTo>
                  <a:pt x="109399" y="45916"/>
                </a:lnTo>
                <a:lnTo>
                  <a:pt x="153781" y="34575"/>
                </a:lnTo>
                <a:lnTo>
                  <a:pt x="204202" y="24595"/>
                </a:lnTo>
                <a:lnTo>
                  <a:pt x="260039" y="16114"/>
                </a:lnTo>
                <a:lnTo>
                  <a:pt x="320665" y="9274"/>
                </a:lnTo>
                <a:lnTo>
                  <a:pt x="385453" y="4215"/>
                </a:lnTo>
                <a:lnTo>
                  <a:pt x="453780" y="1077"/>
                </a:lnTo>
                <a:lnTo>
                  <a:pt x="525018" y="0"/>
                </a:lnTo>
                <a:lnTo>
                  <a:pt x="596253" y="1077"/>
                </a:lnTo>
                <a:lnTo>
                  <a:pt x="664572" y="4215"/>
                </a:lnTo>
                <a:lnTo>
                  <a:pt x="729351" y="9274"/>
                </a:lnTo>
                <a:lnTo>
                  <a:pt x="789963" y="16114"/>
                </a:lnTo>
                <a:lnTo>
                  <a:pt x="845785" y="24595"/>
                </a:lnTo>
                <a:lnTo>
                  <a:pt x="896191" y="34575"/>
                </a:lnTo>
                <a:lnTo>
                  <a:pt x="940557" y="45916"/>
                </a:lnTo>
                <a:lnTo>
                  <a:pt x="978257" y="58476"/>
                </a:lnTo>
                <a:lnTo>
                  <a:pt x="1031162" y="86695"/>
                </a:lnTo>
                <a:lnTo>
                  <a:pt x="1049908" y="118109"/>
                </a:lnTo>
                <a:lnTo>
                  <a:pt x="1045118" y="134176"/>
                </a:lnTo>
                <a:lnTo>
                  <a:pt x="1008667" y="164177"/>
                </a:lnTo>
                <a:lnTo>
                  <a:pt x="940557" y="190405"/>
                </a:lnTo>
                <a:lnTo>
                  <a:pt x="896191" y="201755"/>
                </a:lnTo>
                <a:lnTo>
                  <a:pt x="845785" y="211742"/>
                </a:lnTo>
                <a:lnTo>
                  <a:pt x="789963" y="220227"/>
                </a:lnTo>
                <a:lnTo>
                  <a:pt x="729351" y="227070"/>
                </a:lnTo>
                <a:lnTo>
                  <a:pt x="664572" y="232130"/>
                </a:lnTo>
                <a:lnTo>
                  <a:pt x="596253" y="235269"/>
                </a:lnTo>
                <a:lnTo>
                  <a:pt x="525018" y="236346"/>
                </a:lnTo>
                <a:lnTo>
                  <a:pt x="453780" y="235269"/>
                </a:lnTo>
                <a:lnTo>
                  <a:pt x="385453" y="232130"/>
                </a:lnTo>
                <a:lnTo>
                  <a:pt x="320665" y="227070"/>
                </a:lnTo>
                <a:lnTo>
                  <a:pt x="260039" y="220227"/>
                </a:lnTo>
                <a:lnTo>
                  <a:pt x="204202" y="211742"/>
                </a:lnTo>
                <a:lnTo>
                  <a:pt x="153781" y="201755"/>
                </a:lnTo>
                <a:lnTo>
                  <a:pt x="109399" y="190405"/>
                </a:lnTo>
                <a:lnTo>
                  <a:pt x="71684" y="177832"/>
                </a:lnTo>
                <a:lnTo>
                  <a:pt x="18755" y="149578"/>
                </a:lnTo>
                <a:lnTo>
                  <a:pt x="0" y="118109"/>
                </a:lnTo>
                <a:close/>
              </a:path>
            </a:pathLst>
          </a:custGeom>
          <a:ln w="2540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44</a:t>
            </a:r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20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21" name="object 9"/>
          <p:cNvSpPr txBox="1"/>
          <p:nvPr/>
        </p:nvSpPr>
        <p:spPr>
          <a:xfrm>
            <a:off x="637222" y="0"/>
            <a:ext cx="3402329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400" b="1" i="1" dirty="0" smtClean="0">
                <a:solidFill>
                  <a:srgbClr val="DDDDDD"/>
                </a:solidFill>
                <a:latin typeface="Arial"/>
                <a:cs typeface="Arial"/>
              </a:rPr>
              <a:t>CAN </a:t>
            </a:r>
            <a:r>
              <a:rPr lang="ru-RU" sz="1400" b="1" i="1" dirty="0" smtClean="0">
                <a:solidFill>
                  <a:srgbClr val="DDDDDD"/>
                </a:solidFill>
                <a:latin typeface="Arial"/>
                <a:cs typeface="Arial"/>
              </a:rPr>
              <a:t>шины в </a:t>
            </a:r>
            <a:r>
              <a:rPr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Allison </a:t>
            </a:r>
            <a:r>
              <a:rPr sz="1400" b="1" i="1" dirty="0">
                <a:solidFill>
                  <a:srgbClr val="DDDDDD"/>
                </a:solidFill>
                <a:latin typeface="Arial"/>
                <a:cs typeface="Arial"/>
              </a:rPr>
              <a:t>TCM</a:t>
            </a:r>
            <a:r>
              <a:rPr sz="1400" b="1" i="1" spc="-85" dirty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sz="1400" b="1" i="1" spc="-5" dirty="0">
                <a:solidFill>
                  <a:srgbClr val="DDDDDD"/>
                </a:solidFill>
                <a:latin typeface="Arial"/>
                <a:cs typeface="Arial"/>
              </a:rPr>
              <a:t>Reflash™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35" dirty="0"/>
              <a:t>CAN </a:t>
            </a:r>
            <a:r>
              <a:rPr lang="ru-RU" dirty="0" smtClean="0"/>
              <a:t>шины в</a:t>
            </a:r>
            <a:r>
              <a:rPr dirty="0" smtClean="0"/>
              <a:t> TCM</a:t>
            </a:r>
            <a:r>
              <a:rPr spc="20" dirty="0" smtClean="0"/>
              <a:t> </a:t>
            </a:r>
            <a:r>
              <a:rPr dirty="0"/>
              <a:t>Reflash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536257" y="1173734"/>
            <a:ext cx="4027170" cy="20954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687705" indent="-342900">
              <a:lnSpc>
                <a:spcPct val="100000"/>
              </a:lnSpc>
              <a:buSzPct val="83333"/>
              <a:buChar char="•"/>
              <a:tabLst>
                <a:tab pos="3422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Нажмите</a:t>
            </a:r>
            <a:r>
              <a:rPr sz="2400" dirty="0" smtClean="0">
                <a:solidFill>
                  <a:srgbClr val="464648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464648"/>
                </a:solidFill>
                <a:latin typeface="Arial"/>
                <a:cs typeface="Arial"/>
              </a:rPr>
              <a:t>“OK” </a:t>
            </a:r>
            <a:r>
              <a:rPr lang="ru-RU" sz="2400" spc="-5" dirty="0" smtClean="0">
                <a:solidFill>
                  <a:srgbClr val="464648"/>
                </a:solidFill>
                <a:latin typeface="Arial"/>
                <a:cs typeface="Arial"/>
              </a:rPr>
              <a:t>чтобы сохранить установки подключения</a:t>
            </a:r>
            <a:endParaRPr sz="2400" dirty="0">
              <a:latin typeface="Arial"/>
              <a:cs typeface="Arial"/>
            </a:endParaRPr>
          </a:p>
          <a:p>
            <a:pPr marL="756285" marR="5080" indent="-287020">
              <a:lnSpc>
                <a:spcPct val="100000"/>
              </a:lnSpc>
              <a:spcBef>
                <a:spcPts val="480"/>
              </a:spcBef>
              <a:tabLst>
                <a:tab pos="756285" algn="l"/>
              </a:tabLst>
            </a:pPr>
            <a:r>
              <a:rPr sz="1700" spc="-5" dirty="0" smtClean="0">
                <a:solidFill>
                  <a:srgbClr val="006FC0"/>
                </a:solidFill>
                <a:latin typeface="Arial"/>
                <a:cs typeface="Arial"/>
              </a:rPr>
              <a:t>–</a:t>
            </a:r>
            <a:r>
              <a:rPr sz="1700" spc="-5" dirty="0">
                <a:solidFill>
                  <a:srgbClr val="006FC0"/>
                </a:solidFill>
                <a:latin typeface="Arial"/>
                <a:cs typeface="Arial"/>
              </a:rPr>
              <a:t>	</a:t>
            </a:r>
            <a:r>
              <a:rPr sz="2000" i="1" spc="-5" dirty="0">
                <a:solidFill>
                  <a:srgbClr val="006FC0"/>
                </a:solidFill>
                <a:latin typeface="Arial"/>
                <a:cs typeface="Arial"/>
              </a:rPr>
              <a:t>TCM </a:t>
            </a:r>
            <a:r>
              <a:rPr sz="2000" i="1" dirty="0" err="1">
                <a:solidFill>
                  <a:srgbClr val="006FC0"/>
                </a:solidFill>
                <a:latin typeface="Arial"/>
                <a:cs typeface="Arial"/>
              </a:rPr>
              <a:t>Reflash</a:t>
            </a:r>
            <a:r>
              <a:rPr sz="2000" i="1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lang="ru-RU" sz="2000" i="1" dirty="0" smtClean="0">
                <a:solidFill>
                  <a:srgbClr val="006FC0"/>
                </a:solidFill>
                <a:latin typeface="Arial"/>
                <a:cs typeface="Arial"/>
              </a:rPr>
              <a:t>будет хранить установки последнего подключения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864100" y="1018539"/>
            <a:ext cx="3939540" cy="37566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890008" y="1043990"/>
            <a:ext cx="3834003" cy="365036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012813" y="4248340"/>
            <a:ext cx="914400" cy="446405"/>
          </a:xfrm>
          <a:custGeom>
            <a:avLst/>
            <a:gdLst/>
            <a:ahLst/>
            <a:cxnLst/>
            <a:rect l="l" t="t" r="r" b="b"/>
            <a:pathLst>
              <a:path w="914400" h="446404">
                <a:moveTo>
                  <a:pt x="0" y="222999"/>
                </a:moveTo>
                <a:lnTo>
                  <a:pt x="16333" y="163715"/>
                </a:lnTo>
                <a:lnTo>
                  <a:pt x="62427" y="110444"/>
                </a:lnTo>
                <a:lnTo>
                  <a:pt x="95272" y="86728"/>
                </a:lnTo>
                <a:lnTo>
                  <a:pt x="133921" y="65312"/>
                </a:lnTo>
                <a:lnTo>
                  <a:pt x="177830" y="46463"/>
                </a:lnTo>
                <a:lnTo>
                  <a:pt x="226455" y="30444"/>
                </a:lnTo>
                <a:lnTo>
                  <a:pt x="279249" y="17523"/>
                </a:lnTo>
                <a:lnTo>
                  <a:pt x="335668" y="7965"/>
                </a:lnTo>
                <a:lnTo>
                  <a:pt x="395166" y="2035"/>
                </a:lnTo>
                <a:lnTo>
                  <a:pt x="457200" y="0"/>
                </a:lnTo>
                <a:lnTo>
                  <a:pt x="519233" y="2035"/>
                </a:lnTo>
                <a:lnTo>
                  <a:pt x="578731" y="7965"/>
                </a:lnTo>
                <a:lnTo>
                  <a:pt x="635150" y="17523"/>
                </a:lnTo>
                <a:lnTo>
                  <a:pt x="687944" y="30444"/>
                </a:lnTo>
                <a:lnTo>
                  <a:pt x="736569" y="46463"/>
                </a:lnTo>
                <a:lnTo>
                  <a:pt x="780478" y="65312"/>
                </a:lnTo>
                <a:lnTo>
                  <a:pt x="819127" y="86728"/>
                </a:lnTo>
                <a:lnTo>
                  <a:pt x="851972" y="110444"/>
                </a:lnTo>
                <a:lnTo>
                  <a:pt x="898066" y="163715"/>
                </a:lnTo>
                <a:lnTo>
                  <a:pt x="914400" y="222999"/>
                </a:lnTo>
                <a:lnTo>
                  <a:pt x="910225" y="253260"/>
                </a:lnTo>
                <a:lnTo>
                  <a:pt x="878466" y="309804"/>
                </a:lnTo>
                <a:lnTo>
                  <a:pt x="819127" y="359274"/>
                </a:lnTo>
                <a:lnTo>
                  <a:pt x="780478" y="380692"/>
                </a:lnTo>
                <a:lnTo>
                  <a:pt x="736569" y="399543"/>
                </a:lnTo>
                <a:lnTo>
                  <a:pt x="687944" y="415563"/>
                </a:lnTo>
                <a:lnTo>
                  <a:pt x="635150" y="428485"/>
                </a:lnTo>
                <a:lnTo>
                  <a:pt x="578731" y="438044"/>
                </a:lnTo>
                <a:lnTo>
                  <a:pt x="519233" y="443975"/>
                </a:lnTo>
                <a:lnTo>
                  <a:pt x="457200" y="446011"/>
                </a:lnTo>
                <a:lnTo>
                  <a:pt x="395166" y="443975"/>
                </a:lnTo>
                <a:lnTo>
                  <a:pt x="335668" y="438044"/>
                </a:lnTo>
                <a:lnTo>
                  <a:pt x="279249" y="428485"/>
                </a:lnTo>
                <a:lnTo>
                  <a:pt x="226455" y="415563"/>
                </a:lnTo>
                <a:lnTo>
                  <a:pt x="177830" y="399543"/>
                </a:lnTo>
                <a:lnTo>
                  <a:pt x="133921" y="380692"/>
                </a:lnTo>
                <a:lnTo>
                  <a:pt x="95272" y="359274"/>
                </a:lnTo>
                <a:lnTo>
                  <a:pt x="62427" y="335557"/>
                </a:lnTo>
                <a:lnTo>
                  <a:pt x="16333" y="282284"/>
                </a:lnTo>
                <a:lnTo>
                  <a:pt x="0" y="222999"/>
                </a:lnTo>
                <a:close/>
              </a:path>
            </a:pathLst>
          </a:custGeom>
          <a:ln w="2540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45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5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6" name="object 9"/>
          <p:cNvSpPr txBox="1"/>
          <p:nvPr/>
        </p:nvSpPr>
        <p:spPr>
          <a:xfrm>
            <a:off x="637222" y="0"/>
            <a:ext cx="3402329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400" b="1" i="1" dirty="0" smtClean="0">
                <a:solidFill>
                  <a:srgbClr val="DDDDDD"/>
                </a:solidFill>
                <a:latin typeface="Arial"/>
                <a:cs typeface="Arial"/>
              </a:rPr>
              <a:t>CAN </a:t>
            </a:r>
            <a:r>
              <a:rPr lang="ru-RU" sz="1400" b="1" i="1" dirty="0" smtClean="0">
                <a:solidFill>
                  <a:srgbClr val="DDDDDD"/>
                </a:solidFill>
                <a:latin typeface="Arial"/>
                <a:cs typeface="Arial"/>
              </a:rPr>
              <a:t>шины в </a:t>
            </a:r>
            <a:r>
              <a:rPr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Allison </a:t>
            </a:r>
            <a:r>
              <a:rPr sz="1400" b="1" i="1" dirty="0">
                <a:solidFill>
                  <a:srgbClr val="DDDDDD"/>
                </a:solidFill>
                <a:latin typeface="Arial"/>
                <a:cs typeface="Arial"/>
              </a:rPr>
              <a:t>TCM</a:t>
            </a:r>
            <a:r>
              <a:rPr sz="1400" b="1" i="1" spc="-85" dirty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sz="1400" b="1" i="1" spc="-5" dirty="0">
                <a:solidFill>
                  <a:srgbClr val="DDDDDD"/>
                </a:solidFill>
                <a:latin typeface="Arial"/>
                <a:cs typeface="Arial"/>
              </a:rPr>
              <a:t>Reflash™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31190" y="382523"/>
            <a:ext cx="6122034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dirty="0" smtClean="0"/>
              <a:t>Установки Жгута Стенда</a:t>
            </a:r>
            <a:endParaRPr dirty="0"/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xfrm>
            <a:off x="536257" y="1173987"/>
            <a:ext cx="3349943" cy="32600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90000"/>
              </a:lnSpc>
              <a:buSzPct val="84090"/>
              <a:buChar char="•"/>
              <a:tabLst>
                <a:tab pos="354965" algn="l"/>
                <a:tab pos="355600" algn="l"/>
              </a:tabLst>
            </a:pPr>
            <a:r>
              <a:rPr lang="ru-RU" spc="-5" dirty="0" smtClean="0"/>
              <a:t>При выборе</a:t>
            </a:r>
            <a:r>
              <a:rPr lang="ru-RU" spc="-5" dirty="0" smtClean="0"/>
              <a:t> </a:t>
            </a:r>
            <a:r>
              <a:rPr spc="-5" dirty="0" smtClean="0"/>
              <a:t>“</a:t>
            </a:r>
            <a:r>
              <a:rPr spc="-5" dirty="0" err="1" smtClean="0"/>
              <a:t>Reflash</a:t>
            </a:r>
            <a:r>
              <a:rPr spc="-5" dirty="0" smtClean="0"/>
              <a:t>  </a:t>
            </a:r>
            <a:r>
              <a:rPr spc="-5" dirty="0"/>
              <a:t>Harness</a:t>
            </a:r>
            <a:r>
              <a:rPr spc="-5" dirty="0" smtClean="0"/>
              <a:t>”</a:t>
            </a:r>
            <a:r>
              <a:rPr lang="ru-RU" spc="-5" dirty="0" smtClean="0"/>
              <a:t>,</a:t>
            </a:r>
            <a:r>
              <a:rPr spc="-5" dirty="0" smtClean="0"/>
              <a:t> </a:t>
            </a:r>
            <a:r>
              <a:rPr lang="ru-RU" spc="-5" dirty="0" smtClean="0"/>
              <a:t>подключение будет происходить по </a:t>
            </a:r>
            <a:r>
              <a:rPr spc="-10" dirty="0" smtClean="0"/>
              <a:t>CAN </a:t>
            </a:r>
            <a:r>
              <a:rPr spc="-5" dirty="0" smtClean="0"/>
              <a:t>1 </a:t>
            </a:r>
            <a:endParaRPr spc="-5" dirty="0"/>
          </a:p>
          <a:p>
            <a:pPr marL="355600" marR="73025" indent="-342900">
              <a:lnSpc>
                <a:spcPts val="2380"/>
              </a:lnSpc>
              <a:spcBef>
                <a:spcPts val="555"/>
              </a:spcBef>
              <a:buSzPct val="84090"/>
              <a:buChar char="•"/>
              <a:tabLst>
                <a:tab pos="354965" algn="l"/>
                <a:tab pos="355600" algn="l"/>
              </a:tabLst>
            </a:pPr>
            <a:r>
              <a:rPr lang="ru-RU" spc="-5" dirty="0" smtClean="0"/>
              <a:t>При выборе</a:t>
            </a:r>
            <a:r>
              <a:rPr spc="-5" dirty="0" smtClean="0"/>
              <a:t> </a:t>
            </a:r>
            <a:r>
              <a:rPr spc="-5" dirty="0"/>
              <a:t>“</a:t>
            </a:r>
            <a:r>
              <a:rPr spc="-5" dirty="0" smtClean="0"/>
              <a:t>9-</a:t>
            </a:r>
            <a:r>
              <a:rPr lang="ru-RU" spc="-5" dirty="0" smtClean="0"/>
              <a:t>контактного</a:t>
            </a:r>
            <a:r>
              <a:rPr spc="-5" dirty="0" smtClean="0"/>
              <a:t> </a:t>
            </a:r>
            <a:r>
              <a:rPr lang="ru-RU" spc="-5" dirty="0" smtClean="0"/>
              <a:t>Разъёма</a:t>
            </a:r>
            <a:r>
              <a:rPr spc="-5" dirty="0" smtClean="0"/>
              <a:t>” </a:t>
            </a:r>
            <a:r>
              <a:rPr lang="ru-RU" dirty="0" smtClean="0"/>
              <a:t>по </a:t>
            </a:r>
            <a:r>
              <a:rPr dirty="0" smtClean="0"/>
              <a:t> </a:t>
            </a:r>
            <a:r>
              <a:rPr spc="-10" dirty="0"/>
              <a:t>CAN Chip </a:t>
            </a:r>
            <a:r>
              <a:rPr dirty="0"/>
              <a:t>1 </a:t>
            </a:r>
            <a:r>
              <a:rPr spc="-135" dirty="0" smtClean="0"/>
              <a:t> </a:t>
            </a:r>
            <a:r>
              <a:rPr lang="ru-RU" spc="-135" dirty="0" smtClean="0"/>
              <a:t>к </a:t>
            </a:r>
            <a:r>
              <a:rPr spc="5" dirty="0" smtClean="0"/>
              <a:t>TCM</a:t>
            </a:r>
            <a:endParaRPr spc="5" dirty="0"/>
          </a:p>
          <a:p>
            <a:pPr marL="355600" marR="68580" indent="-342900" algn="just">
              <a:lnSpc>
                <a:spcPct val="90200"/>
              </a:lnSpc>
              <a:spcBef>
                <a:spcPts val="484"/>
              </a:spcBef>
              <a:buSzPct val="84090"/>
              <a:buChar char="•"/>
              <a:tabLst>
                <a:tab pos="355600" algn="l"/>
              </a:tabLst>
            </a:pPr>
            <a:r>
              <a:rPr lang="ru-RU" spc="-5" dirty="0" smtClean="0"/>
              <a:t>При выборе</a:t>
            </a:r>
            <a:r>
              <a:rPr spc="-5" dirty="0" smtClean="0"/>
              <a:t> </a:t>
            </a:r>
            <a:r>
              <a:rPr spc="-5" dirty="0"/>
              <a:t>“</a:t>
            </a:r>
            <a:r>
              <a:rPr spc="-5" dirty="0" smtClean="0"/>
              <a:t>16-</a:t>
            </a:r>
            <a:r>
              <a:rPr lang="ru-RU" spc="-5" dirty="0" smtClean="0"/>
              <a:t>контактного</a:t>
            </a:r>
            <a:r>
              <a:rPr spc="-5" dirty="0" smtClean="0"/>
              <a:t> </a:t>
            </a:r>
            <a:r>
              <a:rPr dirty="0"/>
              <a:t>OBD-II” </a:t>
            </a:r>
            <a:r>
              <a:rPr lang="ru-RU" spc="-20" dirty="0" smtClean="0"/>
              <a:t>по </a:t>
            </a:r>
            <a:r>
              <a:rPr spc="-10" dirty="0" smtClean="0"/>
              <a:t>CAN </a:t>
            </a:r>
            <a:r>
              <a:rPr spc="-10" dirty="0"/>
              <a:t>Chip </a:t>
            </a:r>
            <a:r>
              <a:rPr spc="-5" dirty="0"/>
              <a:t>2 </a:t>
            </a:r>
            <a:r>
              <a:rPr lang="ru-RU" dirty="0" smtClean="0"/>
              <a:t>к </a:t>
            </a:r>
            <a:r>
              <a:rPr spc="5" dirty="0" smtClean="0"/>
              <a:t>TCM</a:t>
            </a:r>
            <a:endParaRPr spc="5" dirty="0"/>
          </a:p>
        </p:txBody>
      </p:sp>
      <p:sp>
        <p:nvSpPr>
          <p:cNvPr id="7" name="object 7"/>
          <p:cNvSpPr/>
          <p:nvPr/>
        </p:nvSpPr>
        <p:spPr>
          <a:xfrm>
            <a:off x="5041900" y="1099819"/>
            <a:ext cx="3807459" cy="36296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067808" y="1126591"/>
            <a:ext cx="3700907" cy="352374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093459" y="1569719"/>
            <a:ext cx="1696719" cy="243331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149721" y="1603362"/>
            <a:ext cx="1584325" cy="2318385"/>
          </a:xfrm>
          <a:custGeom>
            <a:avLst/>
            <a:gdLst/>
            <a:ahLst/>
            <a:cxnLst/>
            <a:rect l="l" t="t" r="r" b="b"/>
            <a:pathLst>
              <a:path w="1584325" h="2318385">
                <a:moveTo>
                  <a:pt x="0" y="2318257"/>
                </a:moveTo>
                <a:lnTo>
                  <a:pt x="1584071" y="2318257"/>
                </a:lnTo>
                <a:lnTo>
                  <a:pt x="1584071" y="0"/>
                </a:lnTo>
                <a:lnTo>
                  <a:pt x="0" y="0"/>
                </a:lnTo>
                <a:lnTo>
                  <a:pt x="0" y="2318257"/>
                </a:lnTo>
                <a:close/>
              </a:path>
            </a:pathLst>
          </a:custGeom>
          <a:ln w="28575">
            <a:solidFill>
              <a:srgbClr val="E6041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46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6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7" name="object 9"/>
          <p:cNvSpPr txBox="1"/>
          <p:nvPr/>
        </p:nvSpPr>
        <p:spPr>
          <a:xfrm>
            <a:off x="637222" y="0"/>
            <a:ext cx="3402329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400" b="1" i="1" dirty="0" smtClean="0">
                <a:solidFill>
                  <a:srgbClr val="DDDDDD"/>
                </a:solidFill>
                <a:latin typeface="Arial"/>
                <a:cs typeface="Arial"/>
              </a:rPr>
              <a:t>CAN </a:t>
            </a:r>
            <a:r>
              <a:rPr lang="ru-RU" sz="1400" b="1" i="1" dirty="0" smtClean="0">
                <a:solidFill>
                  <a:srgbClr val="DDDDDD"/>
                </a:solidFill>
                <a:latin typeface="Arial"/>
                <a:cs typeface="Arial"/>
              </a:rPr>
              <a:t>шины в </a:t>
            </a:r>
            <a:r>
              <a:rPr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Allison </a:t>
            </a:r>
            <a:r>
              <a:rPr sz="1400" b="1" i="1" dirty="0">
                <a:solidFill>
                  <a:srgbClr val="DDDDDD"/>
                </a:solidFill>
                <a:latin typeface="Arial"/>
                <a:cs typeface="Arial"/>
              </a:rPr>
              <a:t>TCM</a:t>
            </a:r>
            <a:r>
              <a:rPr sz="1400" b="1" i="1" spc="-85" dirty="0">
                <a:solidFill>
                  <a:srgbClr val="DDDDDD"/>
                </a:solidFill>
                <a:latin typeface="Arial"/>
                <a:cs typeface="Arial"/>
              </a:rPr>
              <a:t> </a:t>
            </a:r>
            <a:r>
              <a:rPr sz="1400" b="1" i="1" spc="-5" dirty="0">
                <a:solidFill>
                  <a:srgbClr val="DDDDDD"/>
                </a:solidFill>
                <a:latin typeface="Arial"/>
                <a:cs typeface="Arial"/>
              </a:rPr>
              <a:t>Reflash™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dirty="0" smtClean="0"/>
              <a:t>Спасибо</a:t>
            </a:r>
            <a:r>
              <a:rPr spc="-50" dirty="0" smtClean="0"/>
              <a:t>!</a:t>
            </a:r>
            <a:endParaRPr spc="-50" dirty="0"/>
          </a:p>
        </p:txBody>
      </p:sp>
      <p:sp>
        <p:nvSpPr>
          <p:cNvPr id="7" name="object 7"/>
          <p:cNvSpPr txBox="1"/>
          <p:nvPr/>
        </p:nvSpPr>
        <p:spPr>
          <a:xfrm>
            <a:off x="637222" y="0"/>
            <a:ext cx="24869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b="1" i="1" spc="-5" dirty="0">
                <a:solidFill>
                  <a:srgbClr val="DDDDDD"/>
                </a:solidFill>
                <a:latin typeface="Arial"/>
                <a:cs typeface="Arial"/>
              </a:rPr>
              <a:t>Allison </a:t>
            </a:r>
            <a:r>
              <a:rPr lang="ru-RU" sz="1400" b="1" i="1" spc="-5" dirty="0" smtClean="0">
                <a:solidFill>
                  <a:srgbClr val="DDDDDD"/>
                </a:solidFill>
                <a:latin typeface="Arial"/>
                <a:cs typeface="Arial"/>
              </a:rPr>
              <a:t>Спец. Инструмент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263766" y="3591610"/>
            <a:ext cx="1549018" cy="9890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982209" y="1918970"/>
            <a:ext cx="1043177" cy="186740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656196" y="1720469"/>
            <a:ext cx="973581" cy="175044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196339" y="2219960"/>
            <a:ext cx="3462020" cy="255524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223492" y="2245639"/>
            <a:ext cx="3355594" cy="245046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47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7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83527" y="1959229"/>
            <a:ext cx="7412673" cy="30509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4000" dirty="0" err="1" smtClean="0"/>
              <a:t>Спец.Инструмент</a:t>
            </a:r>
            <a:endParaRPr sz="4000" dirty="0"/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sz="3200" i="1" dirty="0" smtClean="0">
                <a:solidFill>
                  <a:srgbClr val="ACC2E9"/>
                </a:solidFill>
                <a:latin typeface="Arial"/>
                <a:cs typeface="Arial"/>
              </a:rPr>
              <a:t>S</a:t>
            </a:r>
            <a:r>
              <a:rPr lang="en-US" sz="3200" i="1" dirty="0" smtClean="0">
                <a:solidFill>
                  <a:srgbClr val="ACC2E9"/>
                </a:solidFill>
                <a:latin typeface="Arial"/>
                <a:cs typeface="Arial"/>
              </a:rPr>
              <a:t>pecial</a:t>
            </a:r>
            <a:r>
              <a:rPr sz="3200" i="1" spc="-95" dirty="0" smtClean="0">
                <a:solidFill>
                  <a:srgbClr val="ACC2E9"/>
                </a:solidFill>
                <a:latin typeface="Arial"/>
                <a:cs typeface="Arial"/>
              </a:rPr>
              <a:t> </a:t>
            </a:r>
            <a:r>
              <a:rPr sz="3200" i="1" spc="-25" dirty="0" smtClean="0">
                <a:solidFill>
                  <a:srgbClr val="ACC2E9"/>
                </a:solidFill>
                <a:latin typeface="Arial"/>
                <a:cs typeface="Arial"/>
              </a:rPr>
              <a:t>Tools</a:t>
            </a:r>
            <a:r>
              <a:rPr lang="ru-RU" sz="3200" i="1" spc="-25" dirty="0" smtClean="0">
                <a:solidFill>
                  <a:srgbClr val="ACC2E9"/>
                </a:solidFill>
                <a:latin typeface="Arial"/>
                <a:cs typeface="Arial"/>
              </a:rPr>
              <a:t/>
            </a:r>
            <a:br>
              <a:rPr lang="ru-RU" sz="3200" i="1" spc="-25" dirty="0" smtClean="0">
                <a:solidFill>
                  <a:srgbClr val="ACC2E9"/>
                </a:solidFill>
                <a:latin typeface="Arial"/>
                <a:cs typeface="Arial"/>
              </a:rPr>
            </a:br>
            <a:r>
              <a:rPr lang="ru-RU" sz="3200" i="1" spc="-25" dirty="0">
                <a:solidFill>
                  <a:srgbClr val="ACC2E9"/>
                </a:solidFill>
              </a:rPr>
              <a:t/>
            </a:r>
            <a:br>
              <a:rPr lang="ru-RU" sz="3200" i="1" spc="-25" dirty="0">
                <a:solidFill>
                  <a:srgbClr val="ACC2E9"/>
                </a:solidFill>
              </a:rPr>
            </a:br>
            <a:r>
              <a:rPr lang="ru-RU" sz="3200" i="1" spc="-25" dirty="0" smtClean="0">
                <a:solidFill>
                  <a:srgbClr val="ACC2E9"/>
                </a:solidFill>
              </a:rPr>
              <a:t/>
            </a:r>
            <a:br>
              <a:rPr lang="ru-RU" sz="3200" i="1" spc="-25" dirty="0" smtClean="0">
                <a:solidFill>
                  <a:srgbClr val="ACC2E9"/>
                </a:solidFill>
              </a:rPr>
            </a:br>
            <a:r>
              <a:rPr lang="ru-RU" sz="3200" i="1" spc="-25" dirty="0">
                <a:solidFill>
                  <a:srgbClr val="ACC2E9"/>
                </a:solidFill>
              </a:rPr>
              <a:t/>
            </a:r>
            <a:br>
              <a:rPr lang="ru-RU" sz="3200" i="1" spc="-25" dirty="0">
                <a:solidFill>
                  <a:srgbClr val="ACC2E9"/>
                </a:solidFill>
              </a:rPr>
            </a:br>
            <a:r>
              <a:rPr lang="ru-RU" sz="3200" i="1" spc="-25" dirty="0" smtClean="0">
                <a:solidFill>
                  <a:srgbClr val="ACC2E9"/>
                </a:solidFill>
              </a:rPr>
              <a:t>Крис </a:t>
            </a:r>
            <a:r>
              <a:rPr lang="ru-RU" sz="3200" i="1" spc="-25" dirty="0" err="1" smtClean="0">
                <a:solidFill>
                  <a:srgbClr val="ACC2E9"/>
                </a:solidFill>
              </a:rPr>
              <a:t>Раундс</a:t>
            </a:r>
            <a:r>
              <a:rPr lang="ru-RU" sz="3200" i="1" spc="-25" dirty="0" smtClean="0">
                <a:solidFill>
                  <a:srgbClr val="ACC2E9"/>
                </a:solidFill>
              </a:rPr>
              <a:t> </a:t>
            </a:r>
            <a:r>
              <a:rPr lang="ru-RU" sz="1600" i="1" spc="-25" dirty="0" smtClean="0">
                <a:solidFill>
                  <a:srgbClr val="ACC2E9"/>
                </a:solidFill>
              </a:rPr>
              <a:t>(Перевод</a:t>
            </a:r>
            <a:r>
              <a:rPr lang="en-US" sz="1600" i="1" spc="-25" dirty="0" smtClean="0">
                <a:solidFill>
                  <a:srgbClr val="ACC2E9"/>
                </a:solidFill>
              </a:rPr>
              <a:t>: </a:t>
            </a:r>
            <a:r>
              <a:rPr lang="ru-RU" sz="1600" i="1" spc="-25" dirty="0" smtClean="0">
                <a:solidFill>
                  <a:srgbClr val="ACC2E9"/>
                </a:solidFill>
              </a:rPr>
              <a:t>Илья Лямин)</a:t>
            </a:r>
            <a:endParaRPr sz="1600" dirty="0"/>
          </a:p>
        </p:txBody>
      </p:sp>
      <p:sp>
        <p:nvSpPr>
          <p:cNvPr id="5" name="object 5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31190" y="382523"/>
            <a:ext cx="721741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dirty="0" smtClean="0"/>
              <a:t>Вход Зарегистрированным Участникам</a:t>
            </a:r>
            <a:endParaRPr spc="-5" dirty="0"/>
          </a:p>
        </p:txBody>
      </p:sp>
      <p:sp>
        <p:nvSpPr>
          <p:cNvPr id="6" name="object 6"/>
          <p:cNvSpPr txBox="1"/>
          <p:nvPr/>
        </p:nvSpPr>
        <p:spPr>
          <a:xfrm>
            <a:off x="536257" y="1238884"/>
            <a:ext cx="3165475" cy="36933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Название компании будет стоять рядом с именем пользователя</a:t>
            </a:r>
          </a:p>
          <a:p>
            <a:pPr marL="355600" marR="508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Центральное Окно изменится на картинку с выбранным товаром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013200" y="1140460"/>
            <a:ext cx="4831080" cy="3556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038600" y="1166710"/>
            <a:ext cx="4724400" cy="345008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962400" y="1699895"/>
            <a:ext cx="1524000" cy="228600"/>
          </a:xfrm>
          <a:custGeom>
            <a:avLst/>
            <a:gdLst/>
            <a:ahLst/>
            <a:cxnLst/>
            <a:rect l="l" t="t" r="r" b="b"/>
            <a:pathLst>
              <a:path w="1524000" h="228600">
                <a:moveTo>
                  <a:pt x="0" y="114300"/>
                </a:moveTo>
                <a:lnTo>
                  <a:pt x="34254" y="80313"/>
                </a:lnTo>
                <a:lnTo>
                  <a:pt x="91961" y="59820"/>
                </a:lnTo>
                <a:lnTo>
                  <a:pt x="130127" y="50396"/>
                </a:lnTo>
                <a:lnTo>
                  <a:pt x="173991" y="41597"/>
                </a:lnTo>
                <a:lnTo>
                  <a:pt x="223170" y="33480"/>
                </a:lnTo>
                <a:lnTo>
                  <a:pt x="277281" y="26102"/>
                </a:lnTo>
                <a:lnTo>
                  <a:pt x="335942" y="19522"/>
                </a:lnTo>
                <a:lnTo>
                  <a:pt x="398769" y="13796"/>
                </a:lnTo>
                <a:lnTo>
                  <a:pt x="465379" y="8983"/>
                </a:lnTo>
                <a:lnTo>
                  <a:pt x="535390" y="5139"/>
                </a:lnTo>
                <a:lnTo>
                  <a:pt x="608419" y="2322"/>
                </a:lnTo>
                <a:lnTo>
                  <a:pt x="684083" y="590"/>
                </a:lnTo>
                <a:lnTo>
                  <a:pt x="762000" y="0"/>
                </a:lnTo>
                <a:lnTo>
                  <a:pt x="839916" y="590"/>
                </a:lnTo>
                <a:lnTo>
                  <a:pt x="915580" y="2322"/>
                </a:lnTo>
                <a:lnTo>
                  <a:pt x="988609" y="5139"/>
                </a:lnTo>
                <a:lnTo>
                  <a:pt x="1058620" y="8983"/>
                </a:lnTo>
                <a:lnTo>
                  <a:pt x="1125230" y="13796"/>
                </a:lnTo>
                <a:lnTo>
                  <a:pt x="1188057" y="19522"/>
                </a:lnTo>
                <a:lnTo>
                  <a:pt x="1246718" y="26102"/>
                </a:lnTo>
                <a:lnTo>
                  <a:pt x="1300829" y="33480"/>
                </a:lnTo>
                <a:lnTo>
                  <a:pt x="1350008" y="41597"/>
                </a:lnTo>
                <a:lnTo>
                  <a:pt x="1393872" y="50396"/>
                </a:lnTo>
                <a:lnTo>
                  <a:pt x="1432038" y="59820"/>
                </a:lnTo>
                <a:lnTo>
                  <a:pt x="1489745" y="80313"/>
                </a:lnTo>
                <a:lnTo>
                  <a:pt x="1524000" y="114300"/>
                </a:lnTo>
                <a:lnTo>
                  <a:pt x="1520066" y="125985"/>
                </a:lnTo>
                <a:lnTo>
                  <a:pt x="1464123" y="158787"/>
                </a:lnTo>
                <a:lnTo>
                  <a:pt x="1393872" y="178203"/>
                </a:lnTo>
                <a:lnTo>
                  <a:pt x="1350008" y="187002"/>
                </a:lnTo>
                <a:lnTo>
                  <a:pt x="1300829" y="195119"/>
                </a:lnTo>
                <a:lnTo>
                  <a:pt x="1246718" y="202497"/>
                </a:lnTo>
                <a:lnTo>
                  <a:pt x="1188057" y="209077"/>
                </a:lnTo>
                <a:lnTo>
                  <a:pt x="1125230" y="214803"/>
                </a:lnTo>
                <a:lnTo>
                  <a:pt x="1058620" y="219616"/>
                </a:lnTo>
                <a:lnTo>
                  <a:pt x="988609" y="223460"/>
                </a:lnTo>
                <a:lnTo>
                  <a:pt x="915580" y="226277"/>
                </a:lnTo>
                <a:lnTo>
                  <a:pt x="839916" y="228009"/>
                </a:lnTo>
                <a:lnTo>
                  <a:pt x="762000" y="228599"/>
                </a:lnTo>
                <a:lnTo>
                  <a:pt x="684083" y="228009"/>
                </a:lnTo>
                <a:lnTo>
                  <a:pt x="608419" y="226277"/>
                </a:lnTo>
                <a:lnTo>
                  <a:pt x="535390" y="223460"/>
                </a:lnTo>
                <a:lnTo>
                  <a:pt x="465379" y="219616"/>
                </a:lnTo>
                <a:lnTo>
                  <a:pt x="398769" y="214803"/>
                </a:lnTo>
                <a:lnTo>
                  <a:pt x="335942" y="209077"/>
                </a:lnTo>
                <a:lnTo>
                  <a:pt x="277281" y="202497"/>
                </a:lnTo>
                <a:lnTo>
                  <a:pt x="223170" y="195119"/>
                </a:lnTo>
                <a:lnTo>
                  <a:pt x="173991" y="187002"/>
                </a:lnTo>
                <a:lnTo>
                  <a:pt x="130127" y="178203"/>
                </a:lnTo>
                <a:lnTo>
                  <a:pt x="91961" y="168779"/>
                </a:lnTo>
                <a:lnTo>
                  <a:pt x="34254" y="148286"/>
                </a:lnTo>
                <a:lnTo>
                  <a:pt x="0" y="114300"/>
                </a:lnTo>
                <a:close/>
              </a:path>
            </a:pathLst>
          </a:custGeom>
          <a:ln w="254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501897" y="3199272"/>
            <a:ext cx="2594610" cy="534670"/>
          </a:xfrm>
          <a:custGeom>
            <a:avLst/>
            <a:gdLst/>
            <a:ahLst/>
            <a:cxnLst/>
            <a:rect l="l" t="t" r="r" b="b"/>
            <a:pathLst>
              <a:path w="2594610" h="534670">
                <a:moveTo>
                  <a:pt x="2484315" y="58330"/>
                </a:moveTo>
                <a:lnTo>
                  <a:pt x="0" y="496681"/>
                </a:lnTo>
                <a:lnTo>
                  <a:pt x="6603" y="534273"/>
                </a:lnTo>
                <a:lnTo>
                  <a:pt x="2490940" y="95795"/>
                </a:lnTo>
                <a:lnTo>
                  <a:pt x="2519772" y="71382"/>
                </a:lnTo>
                <a:lnTo>
                  <a:pt x="2484315" y="58330"/>
                </a:lnTo>
                <a:close/>
              </a:path>
              <a:path w="2594610" h="534670">
                <a:moveTo>
                  <a:pt x="2561202" y="46085"/>
                </a:moveTo>
                <a:lnTo>
                  <a:pt x="2553716" y="46085"/>
                </a:lnTo>
                <a:lnTo>
                  <a:pt x="2560319" y="83550"/>
                </a:lnTo>
                <a:lnTo>
                  <a:pt x="2490940" y="95795"/>
                </a:lnTo>
                <a:lnTo>
                  <a:pt x="2443606" y="135874"/>
                </a:lnTo>
                <a:lnTo>
                  <a:pt x="2438929" y="141775"/>
                </a:lnTo>
                <a:lnTo>
                  <a:pt x="2436955" y="148796"/>
                </a:lnTo>
                <a:lnTo>
                  <a:pt x="2437766" y="156055"/>
                </a:lnTo>
                <a:lnTo>
                  <a:pt x="2441448" y="162671"/>
                </a:lnTo>
                <a:lnTo>
                  <a:pt x="2447403" y="167348"/>
                </a:lnTo>
                <a:lnTo>
                  <a:pt x="2454417" y="169322"/>
                </a:lnTo>
                <a:lnTo>
                  <a:pt x="2461646" y="168511"/>
                </a:lnTo>
                <a:lnTo>
                  <a:pt x="2468244" y="164830"/>
                </a:lnTo>
                <a:lnTo>
                  <a:pt x="2594229" y="58277"/>
                </a:lnTo>
                <a:lnTo>
                  <a:pt x="2561202" y="46085"/>
                </a:lnTo>
                <a:close/>
              </a:path>
              <a:path w="2594610" h="534670">
                <a:moveTo>
                  <a:pt x="2519772" y="71382"/>
                </a:moveTo>
                <a:lnTo>
                  <a:pt x="2490940" y="95795"/>
                </a:lnTo>
                <a:lnTo>
                  <a:pt x="2560319" y="83550"/>
                </a:lnTo>
                <a:lnTo>
                  <a:pt x="2560163" y="82661"/>
                </a:lnTo>
                <a:lnTo>
                  <a:pt x="2550414" y="82661"/>
                </a:lnTo>
                <a:lnTo>
                  <a:pt x="2519772" y="71382"/>
                </a:lnTo>
                <a:close/>
              </a:path>
              <a:path w="2594610" h="534670">
                <a:moveTo>
                  <a:pt x="2544699" y="50276"/>
                </a:moveTo>
                <a:lnTo>
                  <a:pt x="2519772" y="71382"/>
                </a:lnTo>
                <a:lnTo>
                  <a:pt x="2550414" y="82661"/>
                </a:lnTo>
                <a:lnTo>
                  <a:pt x="2544699" y="50276"/>
                </a:lnTo>
                <a:close/>
              </a:path>
              <a:path w="2594610" h="534670">
                <a:moveTo>
                  <a:pt x="2554454" y="50276"/>
                </a:moveTo>
                <a:lnTo>
                  <a:pt x="2544699" y="50276"/>
                </a:lnTo>
                <a:lnTo>
                  <a:pt x="2550414" y="82661"/>
                </a:lnTo>
                <a:lnTo>
                  <a:pt x="2560163" y="82661"/>
                </a:lnTo>
                <a:lnTo>
                  <a:pt x="2554454" y="50276"/>
                </a:lnTo>
                <a:close/>
              </a:path>
              <a:path w="2594610" h="534670">
                <a:moveTo>
                  <a:pt x="2553716" y="46085"/>
                </a:moveTo>
                <a:lnTo>
                  <a:pt x="2484315" y="58330"/>
                </a:lnTo>
                <a:lnTo>
                  <a:pt x="2519772" y="71382"/>
                </a:lnTo>
                <a:lnTo>
                  <a:pt x="2544699" y="50276"/>
                </a:lnTo>
                <a:lnTo>
                  <a:pt x="2554454" y="50276"/>
                </a:lnTo>
                <a:lnTo>
                  <a:pt x="2553716" y="46085"/>
                </a:lnTo>
                <a:close/>
              </a:path>
              <a:path w="2594610" h="534670">
                <a:moveTo>
                  <a:pt x="2431924" y="0"/>
                </a:moveTo>
                <a:lnTo>
                  <a:pt x="2424826" y="1730"/>
                </a:lnTo>
                <a:lnTo>
                  <a:pt x="2418895" y="5984"/>
                </a:lnTo>
                <a:lnTo>
                  <a:pt x="2414904" y="12430"/>
                </a:lnTo>
                <a:lnTo>
                  <a:pt x="2413777" y="19921"/>
                </a:lnTo>
                <a:lnTo>
                  <a:pt x="2415508" y="27019"/>
                </a:lnTo>
                <a:lnTo>
                  <a:pt x="2419762" y="32950"/>
                </a:lnTo>
                <a:lnTo>
                  <a:pt x="2426207" y="36941"/>
                </a:lnTo>
                <a:lnTo>
                  <a:pt x="2484315" y="58330"/>
                </a:lnTo>
                <a:lnTo>
                  <a:pt x="2553716" y="46085"/>
                </a:lnTo>
                <a:lnTo>
                  <a:pt x="2561202" y="46085"/>
                </a:lnTo>
                <a:lnTo>
                  <a:pt x="2439416" y="1127"/>
                </a:lnTo>
                <a:lnTo>
                  <a:pt x="2431924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4</a:t>
            </a:r>
          </a:p>
        </p:txBody>
      </p:sp>
      <p:sp>
        <p:nvSpPr>
          <p:cNvPr id="17" name="object 7"/>
          <p:cNvSpPr txBox="1"/>
          <p:nvPr/>
        </p:nvSpPr>
        <p:spPr>
          <a:xfrm>
            <a:off x="637222" y="0"/>
            <a:ext cx="27917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chemeClr val="bg1">
                    <a:lumMod val="85000"/>
                  </a:schemeClr>
                </a:solidFill>
                <a:latin typeface="Arial"/>
                <a:cs typeface="Arial"/>
              </a:rPr>
              <a:t>Спец. Инструмент Веб-сайт</a:t>
            </a:r>
            <a:endParaRPr sz="1400" b="1" i="1" dirty="0">
              <a:solidFill>
                <a:schemeClr val="bg1">
                  <a:lumMod val="8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8" name="object 10"/>
          <p:cNvSpPr txBox="1">
            <a:spLocks noGrp="1"/>
          </p:cNvSpPr>
          <p:nvPr>
            <p:ph type="dt" sz="half" idx="6"/>
          </p:nvPr>
        </p:nvSpPr>
        <p:spPr>
          <a:xfrm>
            <a:off x="5328919" y="4880402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631190" y="382523"/>
            <a:ext cx="554101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2800" b="1" spc="-45" dirty="0" smtClean="0">
                <a:solidFill>
                  <a:srgbClr val="FFFFFF"/>
                </a:solidFill>
                <a:latin typeface="Arial"/>
                <a:cs typeface="Arial"/>
              </a:rPr>
              <a:t>Информация об Инструменте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25850" y="2913633"/>
            <a:ext cx="2341880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270" algn="ctr">
              <a:lnSpc>
                <a:spcPct val="100000"/>
              </a:lnSpc>
            </a:pPr>
            <a:r>
              <a:rPr lang="ru-RU" sz="2400" spc="-5" dirty="0" smtClean="0">
                <a:solidFill>
                  <a:srgbClr val="464648"/>
                </a:solidFill>
                <a:latin typeface="Arial"/>
                <a:cs typeface="Arial"/>
              </a:rPr>
              <a:t>Все «Основные» инструменты, помечены в описании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05193" y="1220469"/>
            <a:ext cx="5795645" cy="15036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00430" y="1215644"/>
            <a:ext cx="5805170" cy="1513205"/>
          </a:xfrm>
          <a:custGeom>
            <a:avLst/>
            <a:gdLst/>
            <a:ahLst/>
            <a:cxnLst/>
            <a:rect l="l" t="t" r="r" b="b"/>
            <a:pathLst>
              <a:path w="5805170" h="1513205">
                <a:moveTo>
                  <a:pt x="0" y="1513204"/>
                </a:moveTo>
                <a:lnTo>
                  <a:pt x="5805170" y="1513204"/>
                </a:lnTo>
                <a:lnTo>
                  <a:pt x="5805170" y="0"/>
                </a:lnTo>
                <a:lnTo>
                  <a:pt x="0" y="0"/>
                </a:lnTo>
                <a:lnTo>
                  <a:pt x="0" y="1513204"/>
                </a:lnTo>
                <a:close/>
              </a:path>
            </a:pathLst>
          </a:custGeom>
          <a:ln w="9524">
            <a:solidFill>
              <a:srgbClr val="363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82015" y="2913633"/>
            <a:ext cx="2411666" cy="14773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</a:pPr>
            <a:r>
              <a:rPr lang="ru-RU" sz="2400" spc="-5" dirty="0" smtClean="0">
                <a:solidFill>
                  <a:srgbClr val="3E4444"/>
                </a:solidFill>
                <a:latin typeface="Arial"/>
                <a:cs typeface="Arial"/>
              </a:rPr>
              <a:t>Добавлены новые картинки и возможность их увеличения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546350" y="2686557"/>
            <a:ext cx="191770" cy="314325"/>
          </a:xfrm>
          <a:custGeom>
            <a:avLst/>
            <a:gdLst/>
            <a:ahLst/>
            <a:cxnLst/>
            <a:rect l="l" t="t" r="r" b="b"/>
            <a:pathLst>
              <a:path w="191769" h="314325">
                <a:moveTo>
                  <a:pt x="152046" y="65731"/>
                </a:moveTo>
                <a:lnTo>
                  <a:pt x="119494" y="84662"/>
                </a:lnTo>
                <a:lnTo>
                  <a:pt x="0" y="295402"/>
                </a:lnTo>
                <a:lnTo>
                  <a:pt x="33147" y="314198"/>
                </a:lnTo>
                <a:lnTo>
                  <a:pt x="152519" y="103673"/>
                </a:lnTo>
                <a:lnTo>
                  <a:pt x="152046" y="65731"/>
                </a:lnTo>
                <a:close/>
              </a:path>
              <a:path w="191769" h="314325">
                <a:moveTo>
                  <a:pt x="189646" y="23494"/>
                </a:moveTo>
                <a:lnTo>
                  <a:pt x="154177" y="23494"/>
                </a:lnTo>
                <a:lnTo>
                  <a:pt x="187325" y="42291"/>
                </a:lnTo>
                <a:lnTo>
                  <a:pt x="152519" y="103673"/>
                </a:lnTo>
                <a:lnTo>
                  <a:pt x="153288" y="165354"/>
                </a:lnTo>
                <a:lnTo>
                  <a:pt x="172593" y="184150"/>
                </a:lnTo>
                <a:lnTo>
                  <a:pt x="179994" y="182564"/>
                </a:lnTo>
                <a:lnTo>
                  <a:pt x="185991" y="178419"/>
                </a:lnTo>
                <a:lnTo>
                  <a:pt x="189988" y="172344"/>
                </a:lnTo>
                <a:lnTo>
                  <a:pt x="191388" y="164973"/>
                </a:lnTo>
                <a:lnTo>
                  <a:pt x="189646" y="23494"/>
                </a:lnTo>
                <a:close/>
              </a:path>
              <a:path w="191769" h="314325">
                <a:moveTo>
                  <a:pt x="189356" y="0"/>
                </a:moveTo>
                <a:lnTo>
                  <a:pt x="46736" y="82931"/>
                </a:lnTo>
                <a:lnTo>
                  <a:pt x="41128" y="87963"/>
                </a:lnTo>
                <a:lnTo>
                  <a:pt x="37973" y="94519"/>
                </a:lnTo>
                <a:lnTo>
                  <a:pt x="37484" y="101790"/>
                </a:lnTo>
                <a:lnTo>
                  <a:pt x="39877" y="108966"/>
                </a:lnTo>
                <a:lnTo>
                  <a:pt x="44928" y="114645"/>
                </a:lnTo>
                <a:lnTo>
                  <a:pt x="51514" y="117824"/>
                </a:lnTo>
                <a:lnTo>
                  <a:pt x="58791" y="118288"/>
                </a:lnTo>
                <a:lnTo>
                  <a:pt x="65912" y="115824"/>
                </a:lnTo>
                <a:lnTo>
                  <a:pt x="119494" y="84662"/>
                </a:lnTo>
                <a:lnTo>
                  <a:pt x="154177" y="23494"/>
                </a:lnTo>
                <a:lnTo>
                  <a:pt x="189646" y="23494"/>
                </a:lnTo>
                <a:lnTo>
                  <a:pt x="189356" y="0"/>
                </a:lnTo>
                <a:close/>
              </a:path>
              <a:path w="191769" h="314325">
                <a:moveTo>
                  <a:pt x="170975" y="33019"/>
                </a:moveTo>
                <a:lnTo>
                  <a:pt x="151637" y="33019"/>
                </a:lnTo>
                <a:lnTo>
                  <a:pt x="180339" y="49275"/>
                </a:lnTo>
                <a:lnTo>
                  <a:pt x="152046" y="65731"/>
                </a:lnTo>
                <a:lnTo>
                  <a:pt x="152519" y="103673"/>
                </a:lnTo>
                <a:lnTo>
                  <a:pt x="187325" y="42291"/>
                </a:lnTo>
                <a:lnTo>
                  <a:pt x="170975" y="33019"/>
                </a:lnTo>
                <a:close/>
              </a:path>
              <a:path w="191769" h="314325">
                <a:moveTo>
                  <a:pt x="154177" y="23494"/>
                </a:moveTo>
                <a:lnTo>
                  <a:pt x="119494" y="84662"/>
                </a:lnTo>
                <a:lnTo>
                  <a:pt x="152046" y="65731"/>
                </a:lnTo>
                <a:lnTo>
                  <a:pt x="151637" y="33019"/>
                </a:lnTo>
                <a:lnTo>
                  <a:pt x="170975" y="33019"/>
                </a:lnTo>
                <a:lnTo>
                  <a:pt x="154177" y="23494"/>
                </a:lnTo>
                <a:close/>
              </a:path>
              <a:path w="191769" h="314325">
                <a:moveTo>
                  <a:pt x="151637" y="33019"/>
                </a:moveTo>
                <a:lnTo>
                  <a:pt x="152046" y="65731"/>
                </a:lnTo>
                <a:lnTo>
                  <a:pt x="180339" y="49275"/>
                </a:lnTo>
                <a:lnTo>
                  <a:pt x="151637" y="3301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502914" y="1809623"/>
            <a:ext cx="780415" cy="1153795"/>
          </a:xfrm>
          <a:custGeom>
            <a:avLst/>
            <a:gdLst/>
            <a:ahLst/>
            <a:cxnLst/>
            <a:rect l="l" t="t" r="r" b="b"/>
            <a:pathLst>
              <a:path w="780414" h="1153795">
                <a:moveTo>
                  <a:pt x="42008" y="62904"/>
                </a:moveTo>
                <a:lnTo>
                  <a:pt x="44324" y="100546"/>
                </a:lnTo>
                <a:lnTo>
                  <a:pt x="748411" y="1153668"/>
                </a:lnTo>
                <a:lnTo>
                  <a:pt x="780161" y="1132585"/>
                </a:lnTo>
                <a:lnTo>
                  <a:pt x="75914" y="79405"/>
                </a:lnTo>
                <a:lnTo>
                  <a:pt x="42008" y="62904"/>
                </a:lnTo>
                <a:close/>
              </a:path>
              <a:path w="780414" h="1153795">
                <a:moveTo>
                  <a:pt x="0" y="0"/>
                </a:moveTo>
                <a:lnTo>
                  <a:pt x="10160" y="164719"/>
                </a:lnTo>
                <a:lnTo>
                  <a:pt x="30352" y="182625"/>
                </a:lnTo>
                <a:lnTo>
                  <a:pt x="37613" y="180667"/>
                </a:lnTo>
                <a:lnTo>
                  <a:pt x="43386" y="176196"/>
                </a:lnTo>
                <a:lnTo>
                  <a:pt x="47087" y="169892"/>
                </a:lnTo>
                <a:lnTo>
                  <a:pt x="48133" y="162432"/>
                </a:lnTo>
                <a:lnTo>
                  <a:pt x="44324" y="100546"/>
                </a:lnTo>
                <a:lnTo>
                  <a:pt x="5207" y="42037"/>
                </a:lnTo>
                <a:lnTo>
                  <a:pt x="36830" y="20954"/>
                </a:lnTo>
                <a:lnTo>
                  <a:pt x="43014" y="20954"/>
                </a:lnTo>
                <a:lnTo>
                  <a:pt x="0" y="0"/>
                </a:lnTo>
                <a:close/>
              </a:path>
              <a:path w="780414" h="1153795">
                <a:moveTo>
                  <a:pt x="43014" y="20954"/>
                </a:moveTo>
                <a:lnTo>
                  <a:pt x="36830" y="20954"/>
                </a:lnTo>
                <a:lnTo>
                  <a:pt x="75914" y="79405"/>
                </a:lnTo>
                <a:lnTo>
                  <a:pt x="131699" y="106552"/>
                </a:lnTo>
                <a:lnTo>
                  <a:pt x="138989" y="108434"/>
                </a:lnTo>
                <a:lnTo>
                  <a:pt x="146208" y="107410"/>
                </a:lnTo>
                <a:lnTo>
                  <a:pt x="152523" y="103766"/>
                </a:lnTo>
                <a:lnTo>
                  <a:pt x="157099" y="97789"/>
                </a:lnTo>
                <a:lnTo>
                  <a:pt x="159051" y="90497"/>
                </a:lnTo>
                <a:lnTo>
                  <a:pt x="158051" y="83264"/>
                </a:lnTo>
                <a:lnTo>
                  <a:pt x="154384" y="76912"/>
                </a:lnTo>
                <a:lnTo>
                  <a:pt x="148336" y="72262"/>
                </a:lnTo>
                <a:lnTo>
                  <a:pt x="43014" y="20954"/>
                </a:lnTo>
                <a:close/>
              </a:path>
              <a:path w="780414" h="1153795">
                <a:moveTo>
                  <a:pt x="36830" y="20954"/>
                </a:moveTo>
                <a:lnTo>
                  <a:pt x="5207" y="42037"/>
                </a:lnTo>
                <a:lnTo>
                  <a:pt x="44324" y="100546"/>
                </a:lnTo>
                <a:lnTo>
                  <a:pt x="42008" y="62904"/>
                </a:lnTo>
                <a:lnTo>
                  <a:pt x="12700" y="48640"/>
                </a:lnTo>
                <a:lnTo>
                  <a:pt x="40005" y="30352"/>
                </a:lnTo>
                <a:lnTo>
                  <a:pt x="43114" y="30352"/>
                </a:lnTo>
                <a:lnTo>
                  <a:pt x="36830" y="20954"/>
                </a:lnTo>
                <a:close/>
              </a:path>
              <a:path w="780414" h="1153795">
                <a:moveTo>
                  <a:pt x="43114" y="30352"/>
                </a:moveTo>
                <a:lnTo>
                  <a:pt x="40005" y="30352"/>
                </a:lnTo>
                <a:lnTo>
                  <a:pt x="42008" y="62904"/>
                </a:lnTo>
                <a:lnTo>
                  <a:pt x="75914" y="79405"/>
                </a:lnTo>
                <a:lnTo>
                  <a:pt x="43114" y="30352"/>
                </a:lnTo>
                <a:close/>
              </a:path>
              <a:path w="780414" h="1153795">
                <a:moveTo>
                  <a:pt x="40005" y="30352"/>
                </a:moveTo>
                <a:lnTo>
                  <a:pt x="12700" y="48640"/>
                </a:lnTo>
                <a:lnTo>
                  <a:pt x="42008" y="62904"/>
                </a:lnTo>
                <a:lnTo>
                  <a:pt x="40005" y="30352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553200" y="1343660"/>
            <a:ext cx="2362200" cy="1257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548501" y="1338833"/>
            <a:ext cx="2371725" cy="1266825"/>
          </a:xfrm>
          <a:custGeom>
            <a:avLst/>
            <a:gdLst/>
            <a:ahLst/>
            <a:cxnLst/>
            <a:rect l="l" t="t" r="r" b="b"/>
            <a:pathLst>
              <a:path w="2371725" h="1266825">
                <a:moveTo>
                  <a:pt x="0" y="1266825"/>
                </a:moveTo>
                <a:lnTo>
                  <a:pt x="2371725" y="1266825"/>
                </a:lnTo>
                <a:lnTo>
                  <a:pt x="2371725" y="0"/>
                </a:lnTo>
                <a:lnTo>
                  <a:pt x="0" y="0"/>
                </a:lnTo>
                <a:lnTo>
                  <a:pt x="0" y="1266825"/>
                </a:lnTo>
                <a:close/>
              </a:path>
            </a:pathLst>
          </a:custGeom>
          <a:ln w="9524">
            <a:solidFill>
              <a:srgbClr val="363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6596380" y="2913633"/>
            <a:ext cx="2064385" cy="147732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1905" algn="ctr">
              <a:lnSpc>
                <a:spcPct val="100000"/>
              </a:lnSpc>
            </a:pPr>
            <a:r>
              <a:rPr lang="ru-RU" sz="2400" dirty="0" smtClean="0">
                <a:solidFill>
                  <a:srgbClr val="3E4444"/>
                </a:solidFill>
                <a:latin typeface="Arial"/>
                <a:cs typeface="Arial"/>
              </a:rPr>
              <a:t>Возможность проверить доступность инструмента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7526528" y="1972182"/>
            <a:ext cx="489584" cy="988694"/>
          </a:xfrm>
          <a:custGeom>
            <a:avLst/>
            <a:gdLst/>
            <a:ahLst/>
            <a:cxnLst/>
            <a:rect l="l" t="t" r="r" b="b"/>
            <a:pathLst>
              <a:path w="489584" h="988694">
                <a:moveTo>
                  <a:pt x="442552" y="68535"/>
                </a:moveTo>
                <a:lnTo>
                  <a:pt x="411607" y="90009"/>
                </a:lnTo>
                <a:lnTo>
                  <a:pt x="0" y="972566"/>
                </a:lnTo>
                <a:lnTo>
                  <a:pt x="34544" y="988568"/>
                </a:lnTo>
                <a:lnTo>
                  <a:pt x="446032" y="106129"/>
                </a:lnTo>
                <a:lnTo>
                  <a:pt x="442552" y="68535"/>
                </a:lnTo>
                <a:close/>
              </a:path>
              <a:path w="489584" h="988694">
                <a:moveTo>
                  <a:pt x="476889" y="26289"/>
                </a:moveTo>
                <a:lnTo>
                  <a:pt x="441325" y="26289"/>
                </a:lnTo>
                <a:lnTo>
                  <a:pt x="475742" y="42418"/>
                </a:lnTo>
                <a:lnTo>
                  <a:pt x="446032" y="106129"/>
                </a:lnTo>
                <a:lnTo>
                  <a:pt x="451739" y="167767"/>
                </a:lnTo>
                <a:lnTo>
                  <a:pt x="472440" y="185039"/>
                </a:lnTo>
                <a:lnTo>
                  <a:pt x="479655" y="182840"/>
                </a:lnTo>
                <a:lnTo>
                  <a:pt x="485298" y="178212"/>
                </a:lnTo>
                <a:lnTo>
                  <a:pt x="488799" y="171823"/>
                </a:lnTo>
                <a:lnTo>
                  <a:pt x="489585" y="164337"/>
                </a:lnTo>
                <a:lnTo>
                  <a:pt x="476889" y="26289"/>
                </a:lnTo>
                <a:close/>
              </a:path>
              <a:path w="489584" h="988694">
                <a:moveTo>
                  <a:pt x="474472" y="0"/>
                </a:moveTo>
                <a:lnTo>
                  <a:pt x="338963" y="94106"/>
                </a:lnTo>
                <a:lnTo>
                  <a:pt x="333726" y="99538"/>
                </a:lnTo>
                <a:lnTo>
                  <a:pt x="331145" y="106129"/>
                </a:lnTo>
                <a:lnTo>
                  <a:pt x="331158" y="113591"/>
                </a:lnTo>
                <a:lnTo>
                  <a:pt x="334137" y="120523"/>
                </a:lnTo>
                <a:lnTo>
                  <a:pt x="339588" y="125813"/>
                </a:lnTo>
                <a:lnTo>
                  <a:pt x="346408" y="128460"/>
                </a:lnTo>
                <a:lnTo>
                  <a:pt x="353728" y="128345"/>
                </a:lnTo>
                <a:lnTo>
                  <a:pt x="360679" y="125349"/>
                </a:lnTo>
                <a:lnTo>
                  <a:pt x="411607" y="90009"/>
                </a:lnTo>
                <a:lnTo>
                  <a:pt x="441325" y="26289"/>
                </a:lnTo>
                <a:lnTo>
                  <a:pt x="476889" y="26289"/>
                </a:lnTo>
                <a:lnTo>
                  <a:pt x="474472" y="0"/>
                </a:lnTo>
                <a:close/>
              </a:path>
              <a:path w="489584" h="988694">
                <a:moveTo>
                  <a:pt x="462192" y="36068"/>
                </a:moveTo>
                <a:lnTo>
                  <a:pt x="439547" y="36068"/>
                </a:lnTo>
                <a:lnTo>
                  <a:pt x="469392" y="49911"/>
                </a:lnTo>
                <a:lnTo>
                  <a:pt x="442552" y="68535"/>
                </a:lnTo>
                <a:lnTo>
                  <a:pt x="446032" y="106129"/>
                </a:lnTo>
                <a:lnTo>
                  <a:pt x="475742" y="42418"/>
                </a:lnTo>
                <a:lnTo>
                  <a:pt x="462192" y="36068"/>
                </a:lnTo>
                <a:close/>
              </a:path>
              <a:path w="489584" h="988694">
                <a:moveTo>
                  <a:pt x="441325" y="26289"/>
                </a:moveTo>
                <a:lnTo>
                  <a:pt x="411607" y="90009"/>
                </a:lnTo>
                <a:lnTo>
                  <a:pt x="442552" y="68535"/>
                </a:lnTo>
                <a:lnTo>
                  <a:pt x="439547" y="36068"/>
                </a:lnTo>
                <a:lnTo>
                  <a:pt x="462192" y="36068"/>
                </a:lnTo>
                <a:lnTo>
                  <a:pt x="441325" y="26289"/>
                </a:lnTo>
                <a:close/>
              </a:path>
              <a:path w="489584" h="988694">
                <a:moveTo>
                  <a:pt x="439547" y="36068"/>
                </a:moveTo>
                <a:lnTo>
                  <a:pt x="442552" y="68535"/>
                </a:lnTo>
                <a:lnTo>
                  <a:pt x="469392" y="49911"/>
                </a:lnTo>
                <a:lnTo>
                  <a:pt x="439547" y="36068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5</a:t>
            </a:r>
          </a:p>
        </p:txBody>
      </p:sp>
      <p:sp>
        <p:nvSpPr>
          <p:cNvPr id="21" name="object 10"/>
          <p:cNvSpPr txBox="1">
            <a:spLocks noGrp="1"/>
          </p:cNvSpPr>
          <p:nvPr>
            <p:ph type="dt" sz="half" idx="6"/>
          </p:nvPr>
        </p:nvSpPr>
        <p:spPr>
          <a:xfrm>
            <a:off x="5301017" y="4884627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23" name="object 7"/>
          <p:cNvSpPr txBox="1"/>
          <p:nvPr/>
        </p:nvSpPr>
        <p:spPr>
          <a:xfrm>
            <a:off x="637222" y="0"/>
            <a:ext cx="27917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chemeClr val="bg1">
                    <a:lumMod val="85000"/>
                  </a:schemeClr>
                </a:solidFill>
                <a:latin typeface="Arial"/>
                <a:cs typeface="Arial"/>
              </a:rPr>
              <a:t>Спец. Инструмент Веб-сайт</a:t>
            </a:r>
            <a:endParaRPr sz="1400" b="1" i="1" dirty="0">
              <a:solidFill>
                <a:schemeClr val="bg1">
                  <a:lumMod val="85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pc="-5" dirty="0" smtClean="0"/>
              <a:t>Информация о Комплекте</a:t>
            </a:r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325119" y="1201290"/>
            <a:ext cx="2665414" cy="36933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spc="-5" dirty="0" smtClean="0">
                <a:solidFill>
                  <a:srgbClr val="464648"/>
                </a:solidFill>
                <a:latin typeface="Arial"/>
                <a:cs typeface="Arial"/>
              </a:rPr>
              <a:t>Кнопка </a:t>
            </a:r>
            <a:r>
              <a:rPr sz="2400" spc="-5" dirty="0" smtClean="0">
                <a:solidFill>
                  <a:srgbClr val="464648"/>
                </a:solidFill>
                <a:latin typeface="Arial"/>
                <a:cs typeface="Arial"/>
              </a:rPr>
              <a:t>‘</a:t>
            </a:r>
            <a:r>
              <a:rPr lang="ru-RU" sz="2400" spc="-5" dirty="0" smtClean="0">
                <a:solidFill>
                  <a:srgbClr val="464648"/>
                </a:solidFill>
                <a:latin typeface="Arial"/>
                <a:cs typeface="Arial"/>
              </a:rPr>
              <a:t>Информации о </a:t>
            </a:r>
            <a:r>
              <a:rPr lang="ru-RU" sz="2400" spc="-5" dirty="0" smtClean="0">
                <a:solidFill>
                  <a:srgbClr val="464648"/>
                </a:solidFill>
                <a:latin typeface="Arial"/>
                <a:cs typeface="Arial"/>
              </a:rPr>
              <a:t>Комплекте</a:t>
            </a:r>
            <a:r>
              <a:rPr sz="2400" spc="-5" dirty="0" smtClean="0">
                <a:solidFill>
                  <a:srgbClr val="464648"/>
                </a:solidFill>
                <a:latin typeface="Arial"/>
                <a:cs typeface="Arial"/>
              </a:rPr>
              <a:t>’ </a:t>
            </a:r>
            <a:r>
              <a:rPr lang="ru-RU" sz="2400" spc="-10" dirty="0" smtClean="0">
                <a:solidFill>
                  <a:srgbClr val="464648"/>
                </a:solidFill>
                <a:latin typeface="Arial"/>
                <a:cs typeface="Arial"/>
              </a:rPr>
              <a:t>будет доступна для инструмента включённого в список Комплекта для Нового Дилера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114039" y="1239519"/>
            <a:ext cx="5549900" cy="3327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151123" y="1276350"/>
            <a:ext cx="5423789" cy="32004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146425" y="1271587"/>
            <a:ext cx="5433695" cy="3209925"/>
          </a:xfrm>
          <a:custGeom>
            <a:avLst/>
            <a:gdLst/>
            <a:ahLst/>
            <a:cxnLst/>
            <a:rect l="l" t="t" r="r" b="b"/>
            <a:pathLst>
              <a:path w="5433695" h="3209925">
                <a:moveTo>
                  <a:pt x="0" y="3209925"/>
                </a:moveTo>
                <a:lnTo>
                  <a:pt x="5433313" y="3209925"/>
                </a:lnTo>
                <a:lnTo>
                  <a:pt x="5433313" y="0"/>
                </a:lnTo>
                <a:lnTo>
                  <a:pt x="0" y="0"/>
                </a:lnTo>
                <a:lnTo>
                  <a:pt x="0" y="3209925"/>
                </a:lnTo>
                <a:close/>
              </a:path>
            </a:pathLst>
          </a:custGeom>
          <a:ln w="9525">
            <a:solidFill>
              <a:srgbClr val="363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909697" y="2416555"/>
            <a:ext cx="2881630" cy="1243965"/>
          </a:xfrm>
          <a:custGeom>
            <a:avLst/>
            <a:gdLst/>
            <a:ahLst/>
            <a:cxnLst/>
            <a:rect l="l" t="t" r="r" b="b"/>
            <a:pathLst>
              <a:path w="2881629" h="1243964">
                <a:moveTo>
                  <a:pt x="2774200" y="1197744"/>
                </a:moveTo>
                <a:lnTo>
                  <a:pt x="2712974" y="1205865"/>
                </a:lnTo>
                <a:lnTo>
                  <a:pt x="2696591" y="1227201"/>
                </a:lnTo>
                <a:lnTo>
                  <a:pt x="2699069" y="1234350"/>
                </a:lnTo>
                <a:lnTo>
                  <a:pt x="2703941" y="1239821"/>
                </a:lnTo>
                <a:lnTo>
                  <a:pt x="2710503" y="1243077"/>
                </a:lnTo>
                <a:lnTo>
                  <a:pt x="2718054" y="1243584"/>
                </a:lnTo>
                <a:lnTo>
                  <a:pt x="2858536" y="1225042"/>
                </a:lnTo>
                <a:lnTo>
                  <a:pt x="2839339" y="1225042"/>
                </a:lnTo>
                <a:lnTo>
                  <a:pt x="2774200" y="1197744"/>
                </a:lnTo>
                <a:close/>
              </a:path>
              <a:path w="2881629" h="1243964">
                <a:moveTo>
                  <a:pt x="2811823" y="1192755"/>
                </a:moveTo>
                <a:lnTo>
                  <a:pt x="2774200" y="1197744"/>
                </a:lnTo>
                <a:lnTo>
                  <a:pt x="2839339" y="1225042"/>
                </a:lnTo>
                <a:lnTo>
                  <a:pt x="2841945" y="1218819"/>
                </a:lnTo>
                <a:lnTo>
                  <a:pt x="2831465" y="1218819"/>
                </a:lnTo>
                <a:lnTo>
                  <a:pt x="2811823" y="1192755"/>
                </a:lnTo>
                <a:close/>
              </a:path>
              <a:path w="2881629" h="1243964">
                <a:moveTo>
                  <a:pt x="2769742" y="1082865"/>
                </a:moveTo>
                <a:lnTo>
                  <a:pt x="2762456" y="1083222"/>
                </a:lnTo>
                <a:lnTo>
                  <a:pt x="2755645" y="1086485"/>
                </a:lnTo>
                <a:lnTo>
                  <a:pt x="2750567" y="1092152"/>
                </a:lnTo>
                <a:lnTo>
                  <a:pt x="2748168" y="1099058"/>
                </a:lnTo>
                <a:lnTo>
                  <a:pt x="2748555" y="1106344"/>
                </a:lnTo>
                <a:lnTo>
                  <a:pt x="2751836" y="1113155"/>
                </a:lnTo>
                <a:lnTo>
                  <a:pt x="2789136" y="1162651"/>
                </a:lnTo>
                <a:lnTo>
                  <a:pt x="2854070" y="1189863"/>
                </a:lnTo>
                <a:lnTo>
                  <a:pt x="2839339" y="1225042"/>
                </a:lnTo>
                <a:lnTo>
                  <a:pt x="2858536" y="1225042"/>
                </a:lnTo>
                <a:lnTo>
                  <a:pt x="2881629" y="1221994"/>
                </a:lnTo>
                <a:lnTo>
                  <a:pt x="2782316" y="1090295"/>
                </a:lnTo>
                <a:lnTo>
                  <a:pt x="2776648" y="1085270"/>
                </a:lnTo>
                <a:lnTo>
                  <a:pt x="2769742" y="1082865"/>
                </a:lnTo>
                <a:close/>
              </a:path>
              <a:path w="2881629" h="1243964">
                <a:moveTo>
                  <a:pt x="2844165" y="1188466"/>
                </a:moveTo>
                <a:lnTo>
                  <a:pt x="2811823" y="1192755"/>
                </a:lnTo>
                <a:lnTo>
                  <a:pt x="2831465" y="1218819"/>
                </a:lnTo>
                <a:lnTo>
                  <a:pt x="2844165" y="1188466"/>
                </a:lnTo>
                <a:close/>
              </a:path>
              <a:path w="2881629" h="1243964">
                <a:moveTo>
                  <a:pt x="2850737" y="1188466"/>
                </a:moveTo>
                <a:lnTo>
                  <a:pt x="2844165" y="1188466"/>
                </a:lnTo>
                <a:lnTo>
                  <a:pt x="2831465" y="1218819"/>
                </a:lnTo>
                <a:lnTo>
                  <a:pt x="2841945" y="1218819"/>
                </a:lnTo>
                <a:lnTo>
                  <a:pt x="2854070" y="1189863"/>
                </a:lnTo>
                <a:lnTo>
                  <a:pt x="2850737" y="1188466"/>
                </a:lnTo>
                <a:close/>
              </a:path>
              <a:path w="2881629" h="1243964">
                <a:moveTo>
                  <a:pt x="14731" y="0"/>
                </a:moveTo>
                <a:lnTo>
                  <a:pt x="0" y="35179"/>
                </a:lnTo>
                <a:lnTo>
                  <a:pt x="2774200" y="1197744"/>
                </a:lnTo>
                <a:lnTo>
                  <a:pt x="2811823" y="1192755"/>
                </a:lnTo>
                <a:lnTo>
                  <a:pt x="2789136" y="1162651"/>
                </a:lnTo>
                <a:lnTo>
                  <a:pt x="14731" y="0"/>
                </a:lnTo>
                <a:close/>
              </a:path>
              <a:path w="2881629" h="1243964">
                <a:moveTo>
                  <a:pt x="2789136" y="1162651"/>
                </a:moveTo>
                <a:lnTo>
                  <a:pt x="2811823" y="1192755"/>
                </a:lnTo>
                <a:lnTo>
                  <a:pt x="2844165" y="1188466"/>
                </a:lnTo>
                <a:lnTo>
                  <a:pt x="2850737" y="1188466"/>
                </a:lnTo>
                <a:lnTo>
                  <a:pt x="2789136" y="1162651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6</a:t>
            </a:r>
          </a:p>
        </p:txBody>
      </p:sp>
      <p:sp>
        <p:nvSpPr>
          <p:cNvPr id="16" name="object 10"/>
          <p:cNvSpPr txBox="1">
            <a:spLocks noGrp="1"/>
          </p:cNvSpPr>
          <p:nvPr>
            <p:ph type="dt" sz="half" idx="6"/>
          </p:nvPr>
        </p:nvSpPr>
        <p:spPr>
          <a:xfrm>
            <a:off x="53340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7" name="object 7"/>
          <p:cNvSpPr txBox="1"/>
          <p:nvPr/>
        </p:nvSpPr>
        <p:spPr>
          <a:xfrm>
            <a:off x="637222" y="0"/>
            <a:ext cx="27917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chemeClr val="bg1">
                    <a:lumMod val="85000"/>
                  </a:schemeClr>
                </a:solidFill>
                <a:latin typeface="Arial"/>
                <a:cs typeface="Arial"/>
              </a:rPr>
              <a:t>Спец. Инструмент Веб-сайт</a:t>
            </a:r>
            <a:endParaRPr sz="1400" b="1" i="1" dirty="0">
              <a:solidFill>
                <a:schemeClr val="bg1">
                  <a:lumMod val="85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pc="-65" dirty="0" smtClean="0"/>
              <a:t>Кнопка Поддержки</a:t>
            </a:r>
            <a:endParaRPr spc="-65" dirty="0"/>
          </a:p>
        </p:txBody>
      </p:sp>
      <p:sp>
        <p:nvSpPr>
          <p:cNvPr id="6" name="object 6"/>
          <p:cNvSpPr txBox="1"/>
          <p:nvPr/>
        </p:nvSpPr>
        <p:spPr>
          <a:xfrm>
            <a:off x="381000" y="1238885"/>
            <a:ext cx="2851531" cy="25853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Кнопка Поддержки будет доступна для инструмента с анимацией или дополнительным контентом 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317240" y="1163319"/>
            <a:ext cx="5295900" cy="34594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352800" y="1200162"/>
            <a:ext cx="5170424" cy="333159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348101" y="1195400"/>
            <a:ext cx="5180330" cy="3341370"/>
          </a:xfrm>
          <a:custGeom>
            <a:avLst/>
            <a:gdLst/>
            <a:ahLst/>
            <a:cxnLst/>
            <a:rect l="l" t="t" r="r" b="b"/>
            <a:pathLst>
              <a:path w="5180330" h="3341370">
                <a:moveTo>
                  <a:pt x="0" y="3341116"/>
                </a:moveTo>
                <a:lnTo>
                  <a:pt x="5179949" y="3341116"/>
                </a:lnTo>
                <a:lnTo>
                  <a:pt x="5179949" y="0"/>
                </a:lnTo>
                <a:lnTo>
                  <a:pt x="0" y="0"/>
                </a:lnTo>
                <a:lnTo>
                  <a:pt x="0" y="3341116"/>
                </a:lnTo>
                <a:close/>
              </a:path>
            </a:pathLst>
          </a:custGeom>
          <a:ln w="9525">
            <a:solidFill>
              <a:srgbClr val="363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072257" y="2435225"/>
            <a:ext cx="3252470" cy="1087755"/>
          </a:xfrm>
          <a:custGeom>
            <a:avLst/>
            <a:gdLst/>
            <a:ahLst/>
            <a:cxnLst/>
            <a:rect l="l" t="t" r="r" b="b"/>
            <a:pathLst>
              <a:path w="3252470" h="1087754">
                <a:moveTo>
                  <a:pt x="3143511" y="1036287"/>
                </a:moveTo>
                <a:lnTo>
                  <a:pt x="3083052" y="1049782"/>
                </a:lnTo>
                <a:lnTo>
                  <a:pt x="3076201" y="1052851"/>
                </a:lnTo>
                <a:lnTo>
                  <a:pt x="3071209" y="1058148"/>
                </a:lnTo>
                <a:lnTo>
                  <a:pt x="3068550" y="1064944"/>
                </a:lnTo>
                <a:lnTo>
                  <a:pt x="3068701" y="1072514"/>
                </a:lnTo>
                <a:lnTo>
                  <a:pt x="3071770" y="1079438"/>
                </a:lnTo>
                <a:lnTo>
                  <a:pt x="3077067" y="1084468"/>
                </a:lnTo>
                <a:lnTo>
                  <a:pt x="3083863" y="1087141"/>
                </a:lnTo>
                <a:lnTo>
                  <a:pt x="3091434" y="1086993"/>
                </a:lnTo>
                <a:lnTo>
                  <a:pt x="3222417" y="1057656"/>
                </a:lnTo>
                <a:lnTo>
                  <a:pt x="3210687" y="1057656"/>
                </a:lnTo>
                <a:lnTo>
                  <a:pt x="3143511" y="1036287"/>
                </a:lnTo>
                <a:close/>
              </a:path>
              <a:path w="3252470" h="1087754">
                <a:moveTo>
                  <a:pt x="3180390" y="1028055"/>
                </a:moveTo>
                <a:lnTo>
                  <a:pt x="3143511" y="1036287"/>
                </a:lnTo>
                <a:lnTo>
                  <a:pt x="3210687" y="1057656"/>
                </a:lnTo>
                <a:lnTo>
                  <a:pt x="3212384" y="1052322"/>
                </a:lnTo>
                <a:lnTo>
                  <a:pt x="3202305" y="1052322"/>
                </a:lnTo>
                <a:lnTo>
                  <a:pt x="3180390" y="1028055"/>
                </a:lnTo>
                <a:close/>
              </a:path>
              <a:path w="3252470" h="1087754">
                <a:moveTo>
                  <a:pt x="3128629" y="922289"/>
                </a:moveTo>
                <a:lnTo>
                  <a:pt x="3121404" y="923335"/>
                </a:lnTo>
                <a:lnTo>
                  <a:pt x="3114929" y="927226"/>
                </a:lnTo>
                <a:lnTo>
                  <a:pt x="3110406" y="933271"/>
                </a:lnTo>
                <a:lnTo>
                  <a:pt x="3108658" y="940339"/>
                </a:lnTo>
                <a:lnTo>
                  <a:pt x="3109696" y="947550"/>
                </a:lnTo>
                <a:lnTo>
                  <a:pt x="3113532" y="954024"/>
                </a:lnTo>
                <a:lnTo>
                  <a:pt x="3155002" y="999944"/>
                </a:lnTo>
                <a:lnTo>
                  <a:pt x="3222244" y="1021333"/>
                </a:lnTo>
                <a:lnTo>
                  <a:pt x="3210687" y="1057656"/>
                </a:lnTo>
                <a:lnTo>
                  <a:pt x="3222417" y="1057656"/>
                </a:lnTo>
                <a:lnTo>
                  <a:pt x="3252470" y="1050925"/>
                </a:lnTo>
                <a:lnTo>
                  <a:pt x="3141853" y="928497"/>
                </a:lnTo>
                <a:lnTo>
                  <a:pt x="3135735" y="924030"/>
                </a:lnTo>
                <a:lnTo>
                  <a:pt x="3128629" y="922289"/>
                </a:lnTo>
                <a:close/>
              </a:path>
              <a:path w="3252470" h="1087754">
                <a:moveTo>
                  <a:pt x="3212210" y="1020952"/>
                </a:moveTo>
                <a:lnTo>
                  <a:pt x="3180390" y="1028055"/>
                </a:lnTo>
                <a:lnTo>
                  <a:pt x="3202305" y="1052322"/>
                </a:lnTo>
                <a:lnTo>
                  <a:pt x="3212210" y="1020952"/>
                </a:lnTo>
                <a:close/>
              </a:path>
              <a:path w="3252470" h="1087754">
                <a:moveTo>
                  <a:pt x="3221046" y="1020952"/>
                </a:moveTo>
                <a:lnTo>
                  <a:pt x="3212210" y="1020952"/>
                </a:lnTo>
                <a:lnTo>
                  <a:pt x="3202305" y="1052322"/>
                </a:lnTo>
                <a:lnTo>
                  <a:pt x="3212384" y="1052322"/>
                </a:lnTo>
                <a:lnTo>
                  <a:pt x="3222244" y="1021333"/>
                </a:lnTo>
                <a:lnTo>
                  <a:pt x="3221046" y="1020952"/>
                </a:lnTo>
                <a:close/>
              </a:path>
              <a:path w="3252470" h="1087754">
                <a:moveTo>
                  <a:pt x="11556" y="0"/>
                </a:moveTo>
                <a:lnTo>
                  <a:pt x="0" y="36322"/>
                </a:lnTo>
                <a:lnTo>
                  <a:pt x="3143511" y="1036287"/>
                </a:lnTo>
                <a:lnTo>
                  <a:pt x="3180390" y="1028055"/>
                </a:lnTo>
                <a:lnTo>
                  <a:pt x="3155002" y="999944"/>
                </a:lnTo>
                <a:lnTo>
                  <a:pt x="11556" y="0"/>
                </a:lnTo>
                <a:close/>
              </a:path>
              <a:path w="3252470" h="1087754">
                <a:moveTo>
                  <a:pt x="3155002" y="999944"/>
                </a:moveTo>
                <a:lnTo>
                  <a:pt x="3180390" y="1028055"/>
                </a:lnTo>
                <a:lnTo>
                  <a:pt x="3212210" y="1020952"/>
                </a:lnTo>
                <a:lnTo>
                  <a:pt x="3221046" y="1020952"/>
                </a:lnTo>
                <a:lnTo>
                  <a:pt x="3155002" y="99994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7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6" name="object 10"/>
          <p:cNvSpPr txBox="1">
            <a:spLocks noGrp="1"/>
          </p:cNvSpPr>
          <p:nvPr>
            <p:ph type="dt" sz="half" idx="6"/>
          </p:nvPr>
        </p:nvSpPr>
        <p:spPr>
          <a:xfrm>
            <a:off x="5334000" y="487457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7" name="object 7"/>
          <p:cNvSpPr txBox="1"/>
          <p:nvPr/>
        </p:nvSpPr>
        <p:spPr>
          <a:xfrm>
            <a:off x="637222" y="0"/>
            <a:ext cx="27917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chemeClr val="bg1">
                    <a:lumMod val="85000"/>
                  </a:schemeClr>
                </a:solidFill>
                <a:latin typeface="Arial"/>
                <a:cs typeface="Arial"/>
              </a:rPr>
              <a:t>Спец. Инструмент Веб-сайт</a:t>
            </a:r>
            <a:endParaRPr sz="1400" b="1" i="1" dirty="0">
              <a:solidFill>
                <a:schemeClr val="bg1">
                  <a:lumMod val="85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53347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00" dirty="0">
              <a:latin typeface="Times New Roman"/>
              <a:cs typeface="Times New Roman"/>
            </a:endParaRPr>
          </a:p>
          <a:p>
            <a:pPr marL="961390">
              <a:lnSpc>
                <a:spcPct val="100000"/>
              </a:lnSpc>
              <a:spcBef>
                <a:spcPts val="795"/>
              </a:spcBef>
            </a:pPr>
            <a:endParaRPr sz="10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4720436"/>
            <a:ext cx="9144000" cy="4230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dirty="0" smtClean="0"/>
              <a:t>Сопутствующий Инструмент</a:t>
            </a:r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173445" y="1570580"/>
            <a:ext cx="3435350" cy="25853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Под кнопкой «Предложения» может </a:t>
            </a:r>
          </a:p>
          <a:p>
            <a:pPr marL="355600" marR="5080" indent="-342900">
              <a:lnSpc>
                <a:spcPct val="100000"/>
              </a:lnSpc>
              <a:buSzPct val="83333"/>
              <a:buChar char="•"/>
              <a:tabLst>
                <a:tab pos="354965" algn="l"/>
                <a:tab pos="355600" algn="l"/>
              </a:tabLst>
            </a:pPr>
            <a:r>
              <a:rPr lang="ru-RU" sz="2400" dirty="0" smtClean="0">
                <a:solidFill>
                  <a:srgbClr val="464648"/>
                </a:solidFill>
                <a:latin typeface="Arial"/>
                <a:cs typeface="Arial"/>
              </a:rPr>
              <a:t>располагаться сопутствующий выбранному инструмент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079240" y="1315719"/>
            <a:ext cx="4752340" cy="30124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114800" y="1352550"/>
            <a:ext cx="4625975" cy="28860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110101" y="1347787"/>
            <a:ext cx="4635500" cy="2895600"/>
          </a:xfrm>
          <a:custGeom>
            <a:avLst/>
            <a:gdLst/>
            <a:ahLst/>
            <a:cxnLst/>
            <a:rect l="l" t="t" r="r" b="b"/>
            <a:pathLst>
              <a:path w="4635500" h="2895600">
                <a:moveTo>
                  <a:pt x="0" y="2895600"/>
                </a:moveTo>
                <a:lnTo>
                  <a:pt x="4635500" y="2895600"/>
                </a:lnTo>
                <a:lnTo>
                  <a:pt x="4635500" y="0"/>
                </a:lnTo>
                <a:lnTo>
                  <a:pt x="0" y="0"/>
                </a:lnTo>
                <a:lnTo>
                  <a:pt x="0" y="2895600"/>
                </a:lnTo>
                <a:close/>
              </a:path>
            </a:pathLst>
          </a:custGeom>
          <a:ln w="9525">
            <a:solidFill>
              <a:srgbClr val="36373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995677" y="3028188"/>
            <a:ext cx="2272030" cy="940435"/>
          </a:xfrm>
          <a:custGeom>
            <a:avLst/>
            <a:gdLst/>
            <a:ahLst/>
            <a:cxnLst/>
            <a:rect l="l" t="t" r="r" b="b"/>
            <a:pathLst>
              <a:path w="2272029" h="940435">
                <a:moveTo>
                  <a:pt x="2163953" y="893001"/>
                </a:moveTo>
                <a:lnTo>
                  <a:pt x="2102739" y="902296"/>
                </a:lnTo>
                <a:lnTo>
                  <a:pt x="2086737" y="924001"/>
                </a:lnTo>
                <a:lnTo>
                  <a:pt x="2089362" y="931106"/>
                </a:lnTo>
                <a:lnTo>
                  <a:pt x="2094309" y="936478"/>
                </a:lnTo>
                <a:lnTo>
                  <a:pt x="2100899" y="939603"/>
                </a:lnTo>
                <a:lnTo>
                  <a:pt x="2108454" y="939965"/>
                </a:lnTo>
                <a:lnTo>
                  <a:pt x="2246722" y="918972"/>
                </a:lnTo>
                <a:lnTo>
                  <a:pt x="2229485" y="918972"/>
                </a:lnTo>
                <a:lnTo>
                  <a:pt x="2163953" y="893001"/>
                </a:lnTo>
                <a:close/>
              </a:path>
              <a:path w="2272029" h="940435">
                <a:moveTo>
                  <a:pt x="2201312" y="887329"/>
                </a:moveTo>
                <a:lnTo>
                  <a:pt x="2163953" y="893001"/>
                </a:lnTo>
                <a:lnTo>
                  <a:pt x="2229485" y="918972"/>
                </a:lnTo>
                <a:lnTo>
                  <a:pt x="2231829" y="913028"/>
                </a:lnTo>
                <a:lnTo>
                  <a:pt x="2221484" y="913028"/>
                </a:lnTo>
                <a:lnTo>
                  <a:pt x="2201312" y="887329"/>
                </a:lnTo>
                <a:close/>
              </a:path>
              <a:path w="2272029" h="940435">
                <a:moveTo>
                  <a:pt x="2157015" y="778256"/>
                </a:moveTo>
                <a:lnTo>
                  <a:pt x="2149738" y="778795"/>
                </a:lnTo>
                <a:lnTo>
                  <a:pt x="2142998" y="782193"/>
                </a:lnTo>
                <a:lnTo>
                  <a:pt x="2138090" y="787933"/>
                </a:lnTo>
                <a:lnTo>
                  <a:pt x="2135838" y="794877"/>
                </a:lnTo>
                <a:lnTo>
                  <a:pt x="2136372" y="802177"/>
                </a:lnTo>
                <a:lnTo>
                  <a:pt x="2139823" y="808990"/>
                </a:lnTo>
                <a:lnTo>
                  <a:pt x="2177980" y="857604"/>
                </a:lnTo>
                <a:lnTo>
                  <a:pt x="2243455" y="883551"/>
                </a:lnTo>
                <a:lnTo>
                  <a:pt x="2229485" y="918972"/>
                </a:lnTo>
                <a:lnTo>
                  <a:pt x="2246722" y="918972"/>
                </a:lnTo>
                <a:lnTo>
                  <a:pt x="2271649" y="915187"/>
                </a:lnTo>
                <a:lnTo>
                  <a:pt x="2169795" y="785368"/>
                </a:lnTo>
                <a:lnTo>
                  <a:pt x="2163982" y="780478"/>
                </a:lnTo>
                <a:lnTo>
                  <a:pt x="2157015" y="778256"/>
                </a:lnTo>
                <a:close/>
              </a:path>
              <a:path w="2272029" h="940435">
                <a:moveTo>
                  <a:pt x="2233549" y="882434"/>
                </a:moveTo>
                <a:lnTo>
                  <a:pt x="2201312" y="887329"/>
                </a:lnTo>
                <a:lnTo>
                  <a:pt x="2221484" y="913028"/>
                </a:lnTo>
                <a:lnTo>
                  <a:pt x="2233549" y="882434"/>
                </a:lnTo>
                <a:close/>
              </a:path>
              <a:path w="2272029" h="940435">
                <a:moveTo>
                  <a:pt x="2240634" y="882434"/>
                </a:moveTo>
                <a:lnTo>
                  <a:pt x="2233549" y="882434"/>
                </a:lnTo>
                <a:lnTo>
                  <a:pt x="2221484" y="913028"/>
                </a:lnTo>
                <a:lnTo>
                  <a:pt x="2231829" y="913028"/>
                </a:lnTo>
                <a:lnTo>
                  <a:pt x="2243455" y="883551"/>
                </a:lnTo>
                <a:lnTo>
                  <a:pt x="2240634" y="882434"/>
                </a:lnTo>
                <a:close/>
              </a:path>
              <a:path w="2272029" h="940435">
                <a:moveTo>
                  <a:pt x="13970" y="0"/>
                </a:moveTo>
                <a:lnTo>
                  <a:pt x="0" y="35432"/>
                </a:lnTo>
                <a:lnTo>
                  <a:pt x="2163953" y="893001"/>
                </a:lnTo>
                <a:lnTo>
                  <a:pt x="2201312" y="887329"/>
                </a:lnTo>
                <a:lnTo>
                  <a:pt x="2177980" y="857604"/>
                </a:lnTo>
                <a:lnTo>
                  <a:pt x="13970" y="0"/>
                </a:lnTo>
                <a:close/>
              </a:path>
              <a:path w="2272029" h="940435">
                <a:moveTo>
                  <a:pt x="2177980" y="857604"/>
                </a:moveTo>
                <a:lnTo>
                  <a:pt x="2201312" y="887329"/>
                </a:lnTo>
                <a:lnTo>
                  <a:pt x="2233549" y="882434"/>
                </a:lnTo>
                <a:lnTo>
                  <a:pt x="2240634" y="882434"/>
                </a:lnTo>
                <a:lnTo>
                  <a:pt x="2177980" y="85760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110"/>
              </a:lnSpc>
            </a:pPr>
            <a:r>
              <a:rPr spc="-5" dirty="0"/>
              <a:t>8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xfrm>
            <a:off x="948689" y="4931687"/>
            <a:ext cx="1353185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10"/>
              </a:lnSpc>
            </a:pPr>
            <a:endParaRPr spc="-5" dirty="0"/>
          </a:p>
        </p:txBody>
      </p:sp>
      <p:sp>
        <p:nvSpPr>
          <p:cNvPr id="16" name="object 10"/>
          <p:cNvSpPr txBox="1">
            <a:spLocks noGrp="1"/>
          </p:cNvSpPr>
          <p:nvPr>
            <p:ph type="dt" sz="half" idx="6"/>
          </p:nvPr>
        </p:nvSpPr>
        <p:spPr>
          <a:xfrm>
            <a:off x="5410200" y="4891999"/>
            <a:ext cx="2199641" cy="2180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14"/>
              </a:lnSpc>
            </a:pPr>
            <a:r>
              <a:rPr lang="ru-RU" spc="-10" dirty="0" smtClean="0"/>
              <a:t>Спец. Инструмент</a:t>
            </a:r>
            <a:endParaRPr spc="-15" dirty="0"/>
          </a:p>
        </p:txBody>
      </p:sp>
      <p:sp>
        <p:nvSpPr>
          <p:cNvPr id="17" name="object 7"/>
          <p:cNvSpPr txBox="1"/>
          <p:nvPr/>
        </p:nvSpPr>
        <p:spPr>
          <a:xfrm>
            <a:off x="637222" y="0"/>
            <a:ext cx="279177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400" b="1" i="1" spc="-5" dirty="0" smtClean="0">
                <a:solidFill>
                  <a:schemeClr val="bg1">
                    <a:lumMod val="85000"/>
                  </a:schemeClr>
                </a:solidFill>
                <a:latin typeface="Arial"/>
                <a:cs typeface="Arial"/>
              </a:rPr>
              <a:t>Спец. Инструмент Веб-сайт</a:t>
            </a:r>
            <a:endParaRPr sz="1400" b="1" i="1" dirty="0">
              <a:solidFill>
                <a:schemeClr val="bg1">
                  <a:lumMod val="85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</TotalTime>
  <Words>1619</Words>
  <Application>Microsoft Office PowerPoint</Application>
  <PresentationFormat>Экран (16:9)</PresentationFormat>
  <Paragraphs>1932</Paragraphs>
  <Slides>49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3" baseType="lpstr">
      <vt:lpstr>Arial</vt:lpstr>
      <vt:lpstr>Calibri</vt:lpstr>
      <vt:lpstr>Times New Roman</vt:lpstr>
      <vt:lpstr>Office Theme</vt:lpstr>
      <vt:lpstr>Спец. инструмент Special Tools    Крис Раундс ( Перевод: Илья Лямин )</vt:lpstr>
      <vt:lpstr>Содержание</vt:lpstr>
      <vt:lpstr>Спец. Инструмент Веб-сайт</vt:lpstr>
      <vt:lpstr>Польза обновлений</vt:lpstr>
      <vt:lpstr>Вход Зарегистрированным Участникам</vt:lpstr>
      <vt:lpstr>Презентация PowerPoint</vt:lpstr>
      <vt:lpstr>Информация о Комплекте</vt:lpstr>
      <vt:lpstr>Кнопка Поддержки</vt:lpstr>
      <vt:lpstr>Сопутствующий Инструмент</vt:lpstr>
      <vt:lpstr>Вкладка «ПРИЛОЖЕНИЯ»</vt:lpstr>
      <vt:lpstr>Опции</vt:lpstr>
      <vt:lpstr>Комплект для Новых Дилеров</vt:lpstr>
      <vt:lpstr>Презентация PowerPoint</vt:lpstr>
      <vt:lpstr>Презентация PowerPoint</vt:lpstr>
      <vt:lpstr>Установщик Сальника Вала Переключателя</vt:lpstr>
      <vt:lpstr>J-51606 Установщик Сальника Вала Переключателя</vt:lpstr>
      <vt:lpstr>J-42455-A Загрузочный Адаптер</vt:lpstr>
      <vt:lpstr>J-52069 Жгут </vt:lpstr>
      <vt:lpstr>Презентация PowerPoint</vt:lpstr>
      <vt:lpstr>J-52069 Жгут </vt:lpstr>
      <vt:lpstr>J-52069 Жгут</vt:lpstr>
      <vt:lpstr>J-52069 Жгут</vt:lpstr>
      <vt:lpstr>J-52069 Жгут</vt:lpstr>
      <vt:lpstr>2016 CARB ТРЕБОВАНИЕ</vt:lpstr>
      <vt:lpstr>Новые Адаптеры</vt:lpstr>
      <vt:lpstr>Noregon 2.0 </vt:lpstr>
      <vt:lpstr>Презентация PowerPoint</vt:lpstr>
      <vt:lpstr>Подключение 2016+</vt:lpstr>
      <vt:lpstr>Подключение 2016+ </vt:lpstr>
      <vt:lpstr>Презентация PowerPoint</vt:lpstr>
      <vt:lpstr>Авто-Обнаружение CAN шины</vt:lpstr>
      <vt:lpstr>3 CAN Адаптеры</vt:lpstr>
      <vt:lpstr>RP1210C</vt:lpstr>
      <vt:lpstr>SmartConnect в DOC V2017.1</vt:lpstr>
      <vt:lpstr>Выбор CAN шины</vt:lpstr>
      <vt:lpstr>Выбор CAN шины</vt:lpstr>
      <vt:lpstr>Выбор CAN шины</vt:lpstr>
      <vt:lpstr>Выбор CAN шины</vt:lpstr>
      <vt:lpstr>Выбор Адаптера и Протокола</vt:lpstr>
      <vt:lpstr>Выбор Других Устройств</vt:lpstr>
      <vt:lpstr>CAN шины в TCM Reflash</vt:lpstr>
      <vt:lpstr>Установка Устройства/Подключения</vt:lpstr>
      <vt:lpstr>Выбор Адаптера</vt:lpstr>
      <vt:lpstr>Изменение установок ‘In Vehicle’ </vt:lpstr>
      <vt:lpstr>Опции Адаптера</vt:lpstr>
      <vt:lpstr>CAN шины в TCM Reflash</vt:lpstr>
      <vt:lpstr>Установки Жгута Стенда</vt:lpstr>
      <vt:lpstr>Спасибо!</vt:lpstr>
      <vt:lpstr>Спец.Инструмент Special Tools    Крис Раундс (Перевод: Илья Лямин)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2016 All Salaried Meeting Dean draft</dc:title>
  <dc:creator>Melissa L. Sauer</dc:creator>
  <cp:lastModifiedBy>Илья Лямин</cp:lastModifiedBy>
  <cp:revision>32</cp:revision>
  <dcterms:created xsi:type="dcterms:W3CDTF">2017-05-28T14:47:27Z</dcterms:created>
  <dcterms:modified xsi:type="dcterms:W3CDTF">2017-05-28T19:42:42Z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2017-04-08T00:00:00Z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2017-05-28T00:00:00Z</vt:filetime>
  </property>
</Properties>
</file>